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98" r:id="rId2"/>
  </p:sldMasterIdLst>
  <p:notesMasterIdLst>
    <p:notesMasterId r:id="rId24"/>
  </p:notesMasterIdLst>
  <p:handoutMasterIdLst>
    <p:handoutMasterId r:id="rId25"/>
  </p:handoutMasterIdLst>
  <p:sldIdLst>
    <p:sldId id="362" r:id="rId3"/>
    <p:sldId id="363" r:id="rId4"/>
    <p:sldId id="369" r:id="rId5"/>
    <p:sldId id="392" r:id="rId6"/>
    <p:sldId id="408" r:id="rId7"/>
    <p:sldId id="409" r:id="rId8"/>
    <p:sldId id="410" r:id="rId9"/>
    <p:sldId id="411" r:id="rId10"/>
    <p:sldId id="414" r:id="rId11"/>
    <p:sldId id="412" r:id="rId12"/>
    <p:sldId id="413" r:id="rId13"/>
    <p:sldId id="387" r:id="rId14"/>
    <p:sldId id="415" r:id="rId15"/>
    <p:sldId id="416" r:id="rId16"/>
    <p:sldId id="417" r:id="rId17"/>
    <p:sldId id="418" r:id="rId18"/>
    <p:sldId id="419" r:id="rId19"/>
    <p:sldId id="391" r:id="rId20"/>
    <p:sldId id="420" r:id="rId21"/>
    <p:sldId id="422" r:id="rId22"/>
    <p:sldId id="421"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6" autoAdjust="0"/>
    <p:restoredTop sz="96271"/>
  </p:normalViewPr>
  <p:slideViewPr>
    <p:cSldViewPr snapToGrid="0" snapToObjects="1">
      <p:cViewPr varScale="1">
        <p:scale>
          <a:sx n="99" d="100"/>
          <a:sy n="99" d="100"/>
        </p:scale>
        <p:origin x="288" y="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2024/10/27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913708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2024/10/27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113107899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505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74325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08084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73263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2997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2792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218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3465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08795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30182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41698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050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62780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1978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95246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1" name="文本框 10"/>
          <p:cNvSpPr txBox="1"/>
          <p:nvPr userDrawn="1"/>
        </p:nvSpPr>
        <p:spPr>
          <a:xfrm>
            <a:off x="744373" y="147940"/>
            <a:ext cx="2839157" cy="523220"/>
          </a:xfrm>
          <a:prstGeom prst="rect">
            <a:avLst/>
          </a:prstGeom>
          <a:noFill/>
        </p:spPr>
        <p:txBody>
          <a:bodyPr wrap="square" rtlCol="0">
            <a:spAutoFit/>
          </a:bodyPr>
          <a:lstStyle/>
          <a:p>
            <a:pPr algn="dist"/>
            <a:r>
              <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rPr>
              <a:t>请在此输入标题</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640424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640784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120557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127777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041210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275033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65878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282194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491911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5725012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810655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390894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422018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3450303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360914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703517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45858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842587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356068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7167662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809943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294865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06375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781619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466387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235829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55889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214123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615389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1118510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156793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782595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762898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2566002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722647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677626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2083577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940181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508031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2994903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2024/10/27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695459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2024/10/27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185878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36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979611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9691129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748145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424956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51" r:id="rId47"/>
    <p:sldLayoutId id="2147483652" r:id="rId48"/>
    <p:sldLayoutId id="2147483653" r:id="rId49"/>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60641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hyperlink" Target="http://m.ciplawyer.cn/html/bqllqy/20240722/154067.html?prid=287" TargetMode="External"/><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notesSlide" Target="../notesSlides/notesSlide1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73244" y="5740765"/>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p:cNvSpPr txBox="1"/>
          <p:nvPr/>
        </p:nvSpPr>
        <p:spPr>
          <a:xfrm>
            <a:off x="3078027" y="1826411"/>
            <a:ext cx="6867729" cy="2141164"/>
          </a:xfrm>
          <a:prstGeom prst="rect">
            <a:avLst/>
          </a:prstGeom>
          <a:noFill/>
        </p:spPr>
        <p:txBody>
          <a:bodyPr wrap="square" rtlCol="0">
            <a:spAutoFit/>
          </a:bodyPr>
          <a:lstStyle/>
          <a:p>
            <a:pPr>
              <a:lnSpc>
                <a:spcPct val="200000"/>
              </a:lnSpc>
            </a:pPr>
            <a:r>
              <a:rPr lang="zh-CN" altLang="en-US" sz="3600"/>
              <a:t>冷眼看雷军</a:t>
            </a:r>
            <a:r>
              <a:rPr lang="en-US" altLang="zh-CN" sz="3600"/>
              <a:t>AI</a:t>
            </a:r>
            <a:r>
              <a:rPr lang="zh-CN" altLang="en-US" sz="3600"/>
              <a:t>配音恶搞</a:t>
            </a:r>
            <a:endParaRPr lang="en-US" altLang="zh-CN" sz="3600"/>
          </a:p>
          <a:p>
            <a:pPr>
              <a:lnSpc>
                <a:spcPct val="200000"/>
              </a:lnSpc>
            </a:pPr>
            <a:r>
              <a:rPr lang="en-US" altLang="zh-CN" sz="3600"/>
              <a:t>               </a:t>
            </a:r>
            <a:r>
              <a:rPr lang="zh-CN" altLang="en-US" sz="3600"/>
              <a:t>这热闹还看得下去吗？</a:t>
            </a:r>
          </a:p>
        </p:txBody>
      </p:sp>
      <p:sp>
        <p:nvSpPr>
          <p:cNvPr id="7" name="文本框 6"/>
          <p:cNvSpPr txBox="1"/>
          <p:nvPr/>
        </p:nvSpPr>
        <p:spPr>
          <a:xfrm>
            <a:off x="7472708" y="5769914"/>
            <a:ext cx="3190875" cy="337185"/>
          </a:xfrm>
          <a:prstGeom prst="rect">
            <a:avLst/>
          </a:prstGeom>
          <a:noFill/>
        </p:spPr>
        <p:txBody>
          <a:bodyPr wrap="square" rtlCol="0">
            <a:spAutoFit/>
          </a:bodyPr>
          <a:lstStyle/>
          <a:p>
            <a:pPr algn="dist"/>
            <a:r>
              <a:rPr kumimoji="1" lang="zh-CN" altLang="en-US" sz="1600">
                <a:solidFill>
                  <a:schemeClr val="bg1"/>
                </a:solidFill>
                <a:cs typeface="+mn-ea"/>
                <a:sym typeface="+mn-lt"/>
              </a:rPr>
              <a:t>汇报人：王翔宇</a:t>
            </a:r>
            <a:endParaRPr kumimoji="1" sz="1600" dirty="0">
              <a:solidFill>
                <a:schemeClr val="bg1"/>
              </a:solidFill>
              <a:cs typeface="+mn-ea"/>
              <a:sym typeface="+mn-lt"/>
            </a:endParaRP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99772" y="341832"/>
            <a:ext cx="11404159" cy="6305402"/>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2" y="-407846"/>
            <a:ext cx="553060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Rectangle 1">
            <a:extLst>
              <a:ext uri="{FF2B5EF4-FFF2-40B4-BE49-F238E27FC236}">
                <a16:creationId xmlns:a16="http://schemas.microsoft.com/office/drawing/2014/main" id="{A897B750-2F21-451F-B339-0B6A8723000A}"/>
              </a:ext>
            </a:extLst>
          </p:cNvPr>
          <p:cNvSpPr>
            <a:spLocks noChangeArrowheads="1"/>
          </p:cNvSpPr>
          <p:nvPr/>
        </p:nvSpPr>
        <p:spPr bwMode="auto">
          <a:xfrm>
            <a:off x="1180862" y="836671"/>
            <a:ext cx="49151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Arial" panose="020B0604020202020204" pitchFamily="34" charset="0"/>
              </a:rPr>
              <a:t>法律监管的滞后性</a:t>
            </a:r>
            <a:endParaRPr kumimoji="0" lang="zh-CN" altLang="zh-CN" sz="2800" b="0" i="0" u="none" strike="noStrike" cap="none" normalizeH="0" baseline="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06EDEDF3-A766-455F-835C-CC4A873381BD}"/>
              </a:ext>
            </a:extLst>
          </p:cNvPr>
          <p:cNvSpPr txBox="1"/>
          <p:nvPr/>
        </p:nvSpPr>
        <p:spPr>
          <a:xfrm>
            <a:off x="1211359" y="2535789"/>
            <a:ext cx="10450553" cy="2935547"/>
          </a:xfrm>
          <a:prstGeom prst="rect">
            <a:avLst/>
          </a:prstGeom>
          <a:noFill/>
        </p:spPr>
        <p:txBody>
          <a:bodyPr wrap="square">
            <a:spAutoFit/>
          </a:bodyPr>
          <a:lstStyle>
            <a:defPPr>
              <a:defRPr lang="zh-CN"/>
            </a:defPPr>
            <a:lvl1pPr>
              <a:lnSpc>
                <a:spcPct val="200000"/>
              </a:lnSpc>
              <a:defRPr sz="2400"/>
            </a:lvl1pPr>
          </a:lstStyle>
          <a:p>
            <a:r>
              <a:rPr lang="zh-CN" altLang="en-US"/>
              <a:t>现有的法律框架在应对</a:t>
            </a:r>
            <a:r>
              <a:rPr lang="en-US" altLang="zh-CN"/>
              <a:t>AI</a:t>
            </a:r>
            <a:r>
              <a:rPr lang="zh-CN" altLang="en-US"/>
              <a:t>带来的新型安全威胁时显得力不从心。现有的隐私保护、知识产权和诽谤法律在应对</a:t>
            </a:r>
            <a:r>
              <a:rPr lang="en-US" altLang="zh-CN"/>
              <a:t>AI</a:t>
            </a:r>
            <a:r>
              <a:rPr lang="zh-CN" altLang="en-US"/>
              <a:t>生成内容时面临诸多挑战。例如，在确定</a:t>
            </a:r>
            <a:r>
              <a:rPr lang="en-US" altLang="zh-CN"/>
              <a:t>AI</a:t>
            </a:r>
            <a:r>
              <a:rPr lang="zh-CN" altLang="en-US"/>
              <a:t>生成内容的法律责任时，由谁来承担责任？是开发</a:t>
            </a:r>
            <a:r>
              <a:rPr lang="en-US" altLang="zh-CN"/>
              <a:t>AI</a:t>
            </a:r>
            <a:r>
              <a:rPr lang="zh-CN" altLang="en-US"/>
              <a:t>技术的公司，还是使用这项技术的个人</a:t>
            </a:r>
          </a:p>
        </p:txBody>
      </p:sp>
      <p:sp>
        <p:nvSpPr>
          <p:cNvPr id="11" name="文本框 10">
            <a:extLst>
              <a:ext uri="{FF2B5EF4-FFF2-40B4-BE49-F238E27FC236}">
                <a16:creationId xmlns:a16="http://schemas.microsoft.com/office/drawing/2014/main" id="{2E54FA89-24A2-479F-A038-95770AA557DC}"/>
              </a:ext>
            </a:extLst>
          </p:cNvPr>
          <p:cNvSpPr txBox="1"/>
          <p:nvPr/>
        </p:nvSpPr>
        <p:spPr>
          <a:xfrm>
            <a:off x="1554804" y="5869837"/>
            <a:ext cx="7154694" cy="369332"/>
          </a:xfrm>
          <a:prstGeom prst="rect">
            <a:avLst/>
          </a:prstGeom>
          <a:noFill/>
        </p:spPr>
        <p:txBody>
          <a:bodyPr wrap="square">
            <a:spAutoFit/>
          </a:bodyPr>
          <a:lstStyle/>
          <a:p>
            <a:r>
              <a:rPr lang="zh-CN" altLang="en-US">
                <a:hlinkClick r:id="rId3"/>
              </a:rPr>
              <a:t>人工智能生成内容的侵权法律认定</a:t>
            </a:r>
            <a:r>
              <a:rPr lang="en-US" altLang="zh-CN">
                <a:hlinkClick r:id="rId3"/>
              </a:rPr>
              <a:t>-</a:t>
            </a:r>
            <a:r>
              <a:rPr lang="zh-CN" altLang="en-US">
                <a:hlinkClick r:id="rId3"/>
              </a:rPr>
              <a:t>版权</a:t>
            </a:r>
            <a:r>
              <a:rPr lang="en-US" altLang="zh-CN">
                <a:hlinkClick r:id="rId3"/>
              </a:rPr>
              <a:t>-</a:t>
            </a:r>
            <a:r>
              <a:rPr lang="zh-CN" altLang="en-US">
                <a:hlinkClick r:id="rId3"/>
              </a:rPr>
              <a:t>中国知识产权律师网</a:t>
            </a:r>
            <a:endParaRPr lang="zh-CN" altLang="en-US"/>
          </a:p>
        </p:txBody>
      </p:sp>
    </p:spTree>
    <p:extLst>
      <p:ext uri="{BB962C8B-B14F-4D97-AF65-F5344CB8AC3E}">
        <p14:creationId xmlns:p14="http://schemas.microsoft.com/office/powerpoint/2010/main" val="8220463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88535" y="2772323"/>
            <a:ext cx="1085554" cy="1015663"/>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03</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文本框 1">
            <a:extLst>
              <a:ext uri="{FF2B5EF4-FFF2-40B4-BE49-F238E27FC236}">
                <a16:creationId xmlns:a16="http://schemas.microsoft.com/office/drawing/2014/main" id="{E1DF26BC-6C3C-41B1-92BD-811EE36500C1}"/>
              </a:ext>
            </a:extLst>
          </p:cNvPr>
          <p:cNvSpPr txBox="1"/>
          <p:nvPr/>
        </p:nvSpPr>
        <p:spPr>
          <a:xfrm>
            <a:off x="3653281" y="2999056"/>
            <a:ext cx="6742345" cy="646331"/>
          </a:xfrm>
          <a:prstGeom prst="rect">
            <a:avLst/>
          </a:prstGeom>
          <a:noFill/>
        </p:spPr>
        <p:txBody>
          <a:bodyPr wrap="square" rtlCol="0">
            <a:spAutoFit/>
          </a:bodyPr>
          <a:lstStyle/>
          <a:p>
            <a:r>
              <a:rPr lang="en-US" altLang="zh-CN" sz="3600" b="1"/>
              <a:t>AI</a:t>
            </a:r>
            <a:r>
              <a:rPr lang="zh-CN" altLang="en-US" sz="3600" b="1"/>
              <a:t>深度伪造带来的网络安全威胁</a:t>
            </a:r>
          </a:p>
        </p:txBody>
      </p:sp>
    </p:spTree>
    <p:extLst>
      <p:ext uri="{BB962C8B-B14F-4D97-AF65-F5344CB8AC3E}">
        <p14:creationId xmlns:p14="http://schemas.microsoft.com/office/powerpoint/2010/main" val="27975469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D 8661124Freeform: Shape 3"/>
          <p:cNvSpPr/>
          <p:nvPr>
            <p:custDataLst>
              <p:tags r:id="rId1"/>
            </p:custDataLst>
          </p:nvPr>
        </p:nvSpPr>
        <p:spPr bwMode="auto">
          <a:xfrm>
            <a:off x="3820159" y="2921149"/>
            <a:ext cx="411751" cy="830385"/>
          </a:xfrm>
          <a:custGeom>
            <a:avLst/>
            <a:gdLst>
              <a:gd name="T0" fmla="*/ 88 w 104"/>
              <a:gd name="T1" fmla="*/ 0 h 210"/>
              <a:gd name="T2" fmla="*/ 0 w 104"/>
              <a:gd name="T3" fmla="*/ 208 h 210"/>
              <a:gd name="T4" fmla="*/ 20 w 104"/>
              <a:gd name="T5" fmla="*/ 210 h 210"/>
              <a:gd name="T6" fmla="*/ 104 w 104"/>
              <a:gd name="T7" fmla="*/ 13 h 210"/>
              <a:gd name="T8" fmla="*/ 88 w 104"/>
              <a:gd name="T9" fmla="*/ 0 h 210"/>
            </a:gdLst>
            <a:ahLst/>
            <a:cxnLst>
              <a:cxn ang="0">
                <a:pos x="T0" y="T1"/>
              </a:cxn>
              <a:cxn ang="0">
                <a:pos x="T2" y="T3"/>
              </a:cxn>
              <a:cxn ang="0">
                <a:pos x="T4" y="T5"/>
              </a:cxn>
              <a:cxn ang="0">
                <a:pos x="T6" y="T7"/>
              </a:cxn>
              <a:cxn ang="0">
                <a:pos x="T8" y="T9"/>
              </a:cxn>
            </a:cxnLst>
            <a:rect l="0" t="0" r="r" b="b"/>
            <a:pathLst>
              <a:path w="104" h="210">
                <a:moveTo>
                  <a:pt x="88" y="0"/>
                </a:moveTo>
                <a:cubicBezTo>
                  <a:pt x="46" y="62"/>
                  <a:pt x="16" y="133"/>
                  <a:pt x="0" y="208"/>
                </a:cubicBezTo>
                <a:cubicBezTo>
                  <a:pt x="7" y="208"/>
                  <a:pt x="14" y="209"/>
                  <a:pt x="20" y="210"/>
                </a:cubicBezTo>
                <a:cubicBezTo>
                  <a:pt x="35" y="139"/>
                  <a:pt x="64" y="72"/>
                  <a:pt x="104" y="13"/>
                </a:cubicBezTo>
                <a:cubicBezTo>
                  <a:pt x="98" y="9"/>
                  <a:pt x="93" y="5"/>
                  <a:pt x="88" y="0"/>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4" name="D 8661124Freeform: Shape 4"/>
          <p:cNvSpPr/>
          <p:nvPr>
            <p:custDataLst>
              <p:tags r:id="rId2"/>
            </p:custDataLst>
          </p:nvPr>
        </p:nvSpPr>
        <p:spPr bwMode="auto">
          <a:xfrm>
            <a:off x="7865983" y="2921149"/>
            <a:ext cx="410083" cy="830385"/>
          </a:xfrm>
          <a:custGeom>
            <a:avLst/>
            <a:gdLst>
              <a:gd name="T0" fmla="*/ 104 w 104"/>
              <a:gd name="T1" fmla="*/ 208 h 210"/>
              <a:gd name="T2" fmla="*/ 16 w 104"/>
              <a:gd name="T3" fmla="*/ 0 h 210"/>
              <a:gd name="T4" fmla="*/ 0 w 104"/>
              <a:gd name="T5" fmla="*/ 13 h 210"/>
              <a:gd name="T6" fmla="*/ 84 w 104"/>
              <a:gd name="T7" fmla="*/ 210 h 210"/>
              <a:gd name="T8" fmla="*/ 104 w 104"/>
              <a:gd name="T9" fmla="*/ 208 h 210"/>
            </a:gdLst>
            <a:ahLst/>
            <a:cxnLst>
              <a:cxn ang="0">
                <a:pos x="T0" y="T1"/>
              </a:cxn>
              <a:cxn ang="0">
                <a:pos x="T2" y="T3"/>
              </a:cxn>
              <a:cxn ang="0">
                <a:pos x="T4" y="T5"/>
              </a:cxn>
              <a:cxn ang="0">
                <a:pos x="T6" y="T7"/>
              </a:cxn>
              <a:cxn ang="0">
                <a:pos x="T8" y="T9"/>
              </a:cxn>
            </a:cxnLst>
            <a:rect l="0" t="0" r="r" b="b"/>
            <a:pathLst>
              <a:path w="104" h="210">
                <a:moveTo>
                  <a:pt x="104" y="208"/>
                </a:moveTo>
                <a:cubicBezTo>
                  <a:pt x="88" y="133"/>
                  <a:pt x="58" y="62"/>
                  <a:pt x="16" y="0"/>
                </a:cubicBezTo>
                <a:cubicBezTo>
                  <a:pt x="11" y="5"/>
                  <a:pt x="6" y="9"/>
                  <a:pt x="0" y="13"/>
                </a:cubicBezTo>
                <a:cubicBezTo>
                  <a:pt x="40" y="72"/>
                  <a:pt x="69" y="139"/>
                  <a:pt x="84" y="210"/>
                </a:cubicBezTo>
                <a:cubicBezTo>
                  <a:pt x="90" y="209"/>
                  <a:pt x="97" y="208"/>
                  <a:pt x="104" y="208"/>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5" name="ID 8661124Freeform: Shape 5"/>
          <p:cNvSpPr/>
          <p:nvPr>
            <p:custDataLst>
              <p:tags r:id="rId3"/>
            </p:custDataLst>
          </p:nvPr>
        </p:nvSpPr>
        <p:spPr bwMode="auto">
          <a:xfrm>
            <a:off x="6484035" y="1969041"/>
            <a:ext cx="813499" cy="395183"/>
          </a:xfrm>
          <a:custGeom>
            <a:avLst/>
            <a:gdLst>
              <a:gd name="T0" fmla="*/ 194 w 206"/>
              <a:gd name="T1" fmla="*/ 100 h 100"/>
              <a:gd name="T2" fmla="*/ 206 w 206"/>
              <a:gd name="T3" fmla="*/ 84 h 100"/>
              <a:gd name="T4" fmla="*/ 1 w 206"/>
              <a:gd name="T5" fmla="*/ 0 h 100"/>
              <a:gd name="T6" fmla="*/ 1 w 206"/>
              <a:gd name="T7" fmla="*/ 1 h 100"/>
              <a:gd name="T8" fmla="*/ 0 w 206"/>
              <a:gd name="T9" fmla="*/ 20 h 100"/>
              <a:gd name="T10" fmla="*/ 194 w 206"/>
              <a:gd name="T11" fmla="*/ 100 h 100"/>
            </a:gdLst>
            <a:ahLst/>
            <a:cxnLst>
              <a:cxn ang="0">
                <a:pos x="T0" y="T1"/>
              </a:cxn>
              <a:cxn ang="0">
                <a:pos x="T2" y="T3"/>
              </a:cxn>
              <a:cxn ang="0">
                <a:pos x="T4" y="T5"/>
              </a:cxn>
              <a:cxn ang="0">
                <a:pos x="T6" y="T7"/>
              </a:cxn>
              <a:cxn ang="0">
                <a:pos x="T8" y="T9"/>
              </a:cxn>
              <a:cxn ang="0">
                <a:pos x="T10" y="T11"/>
              </a:cxn>
            </a:cxnLst>
            <a:rect l="0" t="0" r="r" b="b"/>
            <a:pathLst>
              <a:path w="206" h="100">
                <a:moveTo>
                  <a:pt x="194" y="100"/>
                </a:moveTo>
                <a:cubicBezTo>
                  <a:pt x="197" y="94"/>
                  <a:pt x="202" y="89"/>
                  <a:pt x="206" y="84"/>
                </a:cubicBezTo>
                <a:cubicBezTo>
                  <a:pt x="145" y="44"/>
                  <a:pt x="76" y="15"/>
                  <a:pt x="1" y="0"/>
                </a:cubicBezTo>
                <a:cubicBezTo>
                  <a:pt x="1" y="0"/>
                  <a:pt x="1" y="1"/>
                  <a:pt x="1" y="1"/>
                </a:cubicBezTo>
                <a:cubicBezTo>
                  <a:pt x="1" y="8"/>
                  <a:pt x="1" y="14"/>
                  <a:pt x="0" y="20"/>
                </a:cubicBezTo>
                <a:cubicBezTo>
                  <a:pt x="70" y="34"/>
                  <a:pt x="136" y="62"/>
                  <a:pt x="194" y="100"/>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6" name="ID 8661124Freeform: Shape 6"/>
          <p:cNvSpPr/>
          <p:nvPr>
            <p:custDataLst>
              <p:tags r:id="rId4"/>
            </p:custDataLst>
          </p:nvPr>
        </p:nvSpPr>
        <p:spPr bwMode="auto">
          <a:xfrm>
            <a:off x="4795357" y="1969041"/>
            <a:ext cx="816833" cy="395183"/>
          </a:xfrm>
          <a:custGeom>
            <a:avLst/>
            <a:gdLst>
              <a:gd name="T0" fmla="*/ 205 w 207"/>
              <a:gd name="T1" fmla="*/ 1 h 100"/>
              <a:gd name="T2" fmla="*/ 205 w 207"/>
              <a:gd name="T3" fmla="*/ 0 h 100"/>
              <a:gd name="T4" fmla="*/ 0 w 207"/>
              <a:gd name="T5" fmla="*/ 84 h 100"/>
              <a:gd name="T6" fmla="*/ 13 w 207"/>
              <a:gd name="T7" fmla="*/ 100 h 100"/>
              <a:gd name="T8" fmla="*/ 207 w 207"/>
              <a:gd name="T9" fmla="*/ 20 h 100"/>
              <a:gd name="T10" fmla="*/ 205 w 207"/>
              <a:gd name="T11" fmla="*/ 1 h 100"/>
            </a:gdLst>
            <a:ahLst/>
            <a:cxnLst>
              <a:cxn ang="0">
                <a:pos x="T0" y="T1"/>
              </a:cxn>
              <a:cxn ang="0">
                <a:pos x="T2" y="T3"/>
              </a:cxn>
              <a:cxn ang="0">
                <a:pos x="T4" y="T5"/>
              </a:cxn>
              <a:cxn ang="0">
                <a:pos x="T6" y="T7"/>
              </a:cxn>
              <a:cxn ang="0">
                <a:pos x="T8" y="T9"/>
              </a:cxn>
              <a:cxn ang="0">
                <a:pos x="T10" y="T11"/>
              </a:cxn>
            </a:cxnLst>
            <a:rect l="0" t="0" r="r" b="b"/>
            <a:pathLst>
              <a:path w="207" h="100">
                <a:moveTo>
                  <a:pt x="205" y="1"/>
                </a:moveTo>
                <a:cubicBezTo>
                  <a:pt x="205" y="1"/>
                  <a:pt x="205" y="0"/>
                  <a:pt x="205" y="0"/>
                </a:cubicBezTo>
                <a:cubicBezTo>
                  <a:pt x="131" y="15"/>
                  <a:pt x="62" y="44"/>
                  <a:pt x="0" y="84"/>
                </a:cubicBezTo>
                <a:cubicBezTo>
                  <a:pt x="5" y="89"/>
                  <a:pt x="9" y="94"/>
                  <a:pt x="13" y="100"/>
                </a:cubicBezTo>
                <a:cubicBezTo>
                  <a:pt x="71" y="62"/>
                  <a:pt x="137" y="34"/>
                  <a:pt x="207" y="20"/>
                </a:cubicBezTo>
                <a:cubicBezTo>
                  <a:pt x="206" y="14"/>
                  <a:pt x="205" y="8"/>
                  <a:pt x="205" y="1"/>
                </a:cubicBezTo>
                <a:close/>
              </a:path>
            </a:pathLst>
          </a:custGeom>
          <a:solidFill>
            <a:schemeClr val="tx1">
              <a:lumMod val="65000"/>
              <a:lumOff val="35000"/>
            </a:schemeClr>
          </a:solidFill>
          <a:ln>
            <a:noFill/>
          </a:ln>
        </p:spPr>
        <p:txBody>
          <a:bodyPr anchor="ctr"/>
          <a:lstStyle/>
          <a:p>
            <a:pPr algn="ctr"/>
            <a:endParaRPr dirty="0">
              <a:cs typeface="+mn-ea"/>
              <a:sym typeface="+mn-lt"/>
            </a:endParaRPr>
          </a:p>
        </p:txBody>
      </p:sp>
      <p:sp>
        <p:nvSpPr>
          <p:cNvPr id="17" name="8661124Freeform: Shape 8"/>
          <p:cNvSpPr/>
          <p:nvPr>
            <p:custDataLst>
              <p:tags r:id="rId5"/>
            </p:custDataLst>
          </p:nvPr>
        </p:nvSpPr>
        <p:spPr bwMode="auto">
          <a:xfrm>
            <a:off x="5628861" y="1555516"/>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29" name="8661124Freeform: Shape 10"/>
          <p:cNvSpPr/>
          <p:nvPr>
            <p:custDataLst>
              <p:tags r:id="rId6"/>
            </p:custDataLst>
          </p:nvPr>
        </p:nvSpPr>
        <p:spPr bwMode="auto">
          <a:xfrm>
            <a:off x="5924372" y="1787860"/>
            <a:ext cx="251693" cy="36065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0" name="8661124Freeform: Shape 11"/>
          <p:cNvSpPr/>
          <p:nvPr>
            <p:custDataLst>
              <p:tags r:id="rId7"/>
            </p:custDataLst>
          </p:nvPr>
        </p:nvSpPr>
        <p:spPr bwMode="auto">
          <a:xfrm>
            <a:off x="5981734" y="1844066"/>
            <a:ext cx="74922" cy="73771"/>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rgbClr val="A6A6A6"/>
          </a:solidFill>
          <a:ln>
            <a:noFill/>
          </a:ln>
        </p:spPr>
        <p:txBody>
          <a:bodyPr anchor="ctr"/>
          <a:lstStyle/>
          <a:p>
            <a:pPr algn="ctr"/>
            <a:endParaRPr dirty="0">
              <a:cs typeface="+mn-ea"/>
              <a:sym typeface="+mn-lt"/>
            </a:endParaRPr>
          </a:p>
        </p:txBody>
      </p:sp>
      <p:sp>
        <p:nvSpPr>
          <p:cNvPr id="31" name="8661124Freeform: Shape 60"/>
          <p:cNvSpPr/>
          <p:nvPr>
            <p:custDataLst>
              <p:tags r:id="rId8"/>
            </p:custDataLst>
          </p:nvPr>
        </p:nvSpPr>
        <p:spPr bwMode="auto">
          <a:xfrm>
            <a:off x="3395073"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2" name="8661124Freeform: Shape 61"/>
          <p:cNvSpPr/>
          <p:nvPr>
            <p:custDataLst>
              <p:tags r:id="rId9"/>
            </p:custDataLst>
          </p:nvPr>
        </p:nvSpPr>
        <p:spPr bwMode="auto">
          <a:xfrm>
            <a:off x="3664763" y="4033771"/>
            <a:ext cx="286636" cy="28671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3" name="8661124Freeform: Shape 63"/>
          <p:cNvSpPr/>
          <p:nvPr>
            <p:custDataLst>
              <p:tags r:id="rId10"/>
            </p:custDataLst>
          </p:nvPr>
        </p:nvSpPr>
        <p:spPr bwMode="auto">
          <a:xfrm>
            <a:off x="4056874"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4" name="8661124Freeform: Shape 64"/>
          <p:cNvSpPr/>
          <p:nvPr>
            <p:custDataLst>
              <p:tags r:id="rId11"/>
            </p:custDataLst>
          </p:nvPr>
        </p:nvSpPr>
        <p:spPr bwMode="auto">
          <a:xfrm>
            <a:off x="4325024" y="2457696"/>
            <a:ext cx="296882" cy="295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5" name="661124Freeform: Shape 66"/>
          <p:cNvSpPr/>
          <p:nvPr>
            <p:custDataLst>
              <p:tags r:id="rId12"/>
            </p:custDataLst>
          </p:nvPr>
        </p:nvSpPr>
        <p:spPr bwMode="auto">
          <a:xfrm>
            <a:off x="7304460"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6" name="661124Freeform: Shape 67"/>
          <p:cNvSpPr/>
          <p:nvPr>
            <p:custDataLst>
              <p:tags r:id="rId13"/>
            </p:custDataLst>
          </p:nvPr>
        </p:nvSpPr>
        <p:spPr bwMode="auto">
          <a:xfrm>
            <a:off x="7470194" y="2468645"/>
            <a:ext cx="298016" cy="26636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37" name="61124Freeform: Shape 69"/>
          <p:cNvSpPr/>
          <p:nvPr>
            <p:custDataLst>
              <p:tags r:id="rId14"/>
            </p:custDataLst>
          </p:nvPr>
        </p:nvSpPr>
        <p:spPr bwMode="auto">
          <a:xfrm>
            <a:off x="7862649"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tx1">
              <a:lumMod val="75000"/>
              <a:lumOff val="25000"/>
            </a:schemeClr>
          </a:solidFill>
          <a:ln>
            <a:noFill/>
          </a:ln>
        </p:spPr>
        <p:txBody>
          <a:bodyPr anchor="ctr"/>
          <a:lstStyle/>
          <a:p>
            <a:pPr algn="ctr"/>
            <a:endParaRPr dirty="0">
              <a:cs typeface="+mn-ea"/>
              <a:sym typeface="+mn-lt"/>
            </a:endParaRPr>
          </a:p>
        </p:txBody>
      </p:sp>
      <p:sp>
        <p:nvSpPr>
          <p:cNvPr id="38" name="661124Freeform: Shape 70"/>
          <p:cNvSpPr/>
          <p:nvPr>
            <p:custDataLst>
              <p:tags r:id="rId15"/>
            </p:custDataLst>
          </p:nvPr>
        </p:nvSpPr>
        <p:spPr bwMode="auto">
          <a:xfrm>
            <a:off x="8141297" y="4036180"/>
            <a:ext cx="285368" cy="284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tx1">
              <a:lumMod val="75000"/>
              <a:lumOff val="25000"/>
            </a:schemeClr>
          </a:solidFill>
          <a:ln>
            <a:noFill/>
          </a:ln>
          <a:effectLst/>
        </p:spPr>
        <p:txBody>
          <a:bodyPr anchor="ctr"/>
          <a:lstStyle/>
          <a:p>
            <a:pPr algn="ctr"/>
            <a:endParaRPr dirty="0">
              <a:cs typeface="+mn-ea"/>
              <a:sym typeface="+mn-lt"/>
            </a:endParaRPr>
          </a:p>
        </p:txBody>
      </p:sp>
      <p:sp>
        <p:nvSpPr>
          <p:cNvPr id="40" name="8661124文本框 54"/>
          <p:cNvSpPr txBox="1"/>
          <p:nvPr>
            <p:custDataLst>
              <p:tags r:id="rId16"/>
            </p:custDataLst>
          </p:nvPr>
        </p:nvSpPr>
        <p:spPr>
          <a:xfrm>
            <a:off x="8332611" y="1991679"/>
            <a:ext cx="1415772" cy="338554"/>
          </a:xfrm>
          <a:prstGeom prst="rect">
            <a:avLst/>
          </a:prstGeom>
          <a:noFill/>
        </p:spPr>
        <p:txBody>
          <a:bodyPr wrap="none">
            <a:noAutofit/>
          </a:bodyPr>
          <a:lstStyle/>
          <a:p>
            <a:pPr algn="just">
              <a:lnSpc>
                <a:spcPct val="120000"/>
              </a:lnSpc>
            </a:pPr>
            <a:r>
              <a:rPr lang="zh-CN" altLang="en-US" sz="2000" b="1">
                <a:solidFill>
                  <a:schemeClr val="tx1">
                    <a:lumMod val="75000"/>
                    <a:lumOff val="25000"/>
                  </a:schemeClr>
                </a:solidFill>
                <a:cs typeface="+mn-ea"/>
                <a:sym typeface="+mn-lt"/>
              </a:rPr>
              <a:t>视频生成</a:t>
            </a:r>
            <a:endParaRPr lang="zh-CN" altLang="en-US" sz="2000" b="1" dirty="0">
              <a:solidFill>
                <a:schemeClr val="tx1">
                  <a:lumMod val="75000"/>
                  <a:lumOff val="25000"/>
                </a:schemeClr>
              </a:solidFill>
              <a:cs typeface="+mn-ea"/>
              <a:sym typeface="+mn-lt"/>
            </a:endParaRPr>
          </a:p>
        </p:txBody>
      </p:sp>
      <p:sp>
        <p:nvSpPr>
          <p:cNvPr id="42" name="661124文本框 74"/>
          <p:cNvSpPr txBox="1"/>
          <p:nvPr>
            <p:custDataLst>
              <p:tags r:id="rId17"/>
            </p:custDataLst>
          </p:nvPr>
        </p:nvSpPr>
        <p:spPr>
          <a:xfrm>
            <a:off x="8872650" y="3981928"/>
            <a:ext cx="1415772" cy="338554"/>
          </a:xfrm>
          <a:prstGeom prst="rect">
            <a:avLst/>
          </a:prstGeom>
          <a:noFill/>
        </p:spPr>
        <p:txBody>
          <a:bodyPr wrap="none">
            <a:noAutofit/>
          </a:bodyPr>
          <a:lstStyle/>
          <a:p>
            <a:pPr algn="just">
              <a:lnSpc>
                <a:spcPct val="120000"/>
              </a:lnSpc>
            </a:pPr>
            <a:r>
              <a:rPr lang="en-US" altLang="zh-CN" sz="2000" b="1">
                <a:solidFill>
                  <a:schemeClr val="tx1">
                    <a:lumMod val="75000"/>
                    <a:lumOff val="25000"/>
                  </a:schemeClr>
                </a:solidFill>
                <a:cs typeface="+mn-ea"/>
                <a:sym typeface="+mn-lt"/>
              </a:rPr>
              <a:t>AI</a:t>
            </a:r>
            <a:r>
              <a:rPr lang="zh-CN" altLang="en-US" sz="2000" b="1">
                <a:solidFill>
                  <a:schemeClr val="tx1">
                    <a:lumMod val="75000"/>
                    <a:lumOff val="25000"/>
                  </a:schemeClr>
                </a:solidFill>
                <a:cs typeface="+mn-ea"/>
                <a:sym typeface="+mn-lt"/>
              </a:rPr>
              <a:t>换脸</a:t>
            </a:r>
            <a:endParaRPr lang="zh-CN" altLang="en-US" sz="2000" b="1" dirty="0">
              <a:solidFill>
                <a:schemeClr val="tx1">
                  <a:lumMod val="75000"/>
                  <a:lumOff val="25000"/>
                </a:schemeClr>
              </a:solidFill>
              <a:cs typeface="+mn-ea"/>
              <a:sym typeface="+mn-lt"/>
            </a:endParaRPr>
          </a:p>
        </p:txBody>
      </p:sp>
      <p:sp>
        <p:nvSpPr>
          <p:cNvPr id="44" name="="/>
          <p:cNvSpPr txBox="1"/>
          <p:nvPr>
            <p:custDataLst>
              <p:tags r:id="rId18"/>
            </p:custDataLst>
          </p:nvPr>
        </p:nvSpPr>
        <p:spPr>
          <a:xfrm flipH="1">
            <a:off x="2290223" y="2143561"/>
            <a:ext cx="1415772" cy="338554"/>
          </a:xfrm>
          <a:prstGeom prst="rect">
            <a:avLst/>
          </a:prstGeom>
          <a:noFill/>
        </p:spPr>
        <p:txBody>
          <a:bodyPr wrap="none">
            <a:noAutofit/>
          </a:bodyPr>
          <a:lstStyle/>
          <a:p>
            <a:pPr algn="just">
              <a:lnSpc>
                <a:spcPct val="120000"/>
              </a:lnSpc>
            </a:pPr>
            <a:r>
              <a:rPr lang="zh-CN" altLang="en-US" sz="2000" b="1">
                <a:solidFill>
                  <a:schemeClr val="tx1">
                    <a:lumMod val="75000"/>
                    <a:lumOff val="25000"/>
                  </a:schemeClr>
                </a:solidFill>
                <a:cs typeface="+mn-ea"/>
                <a:sym typeface="+mn-lt"/>
              </a:rPr>
              <a:t>声音克隆</a:t>
            </a:r>
            <a:endParaRPr lang="zh-CN" altLang="en-US" sz="2000" b="1" dirty="0">
              <a:solidFill>
                <a:schemeClr val="tx1">
                  <a:lumMod val="75000"/>
                  <a:lumOff val="25000"/>
                </a:schemeClr>
              </a:solidFill>
              <a:cs typeface="+mn-ea"/>
              <a:sym typeface="+mn-lt"/>
            </a:endParaRPr>
          </a:p>
        </p:txBody>
      </p:sp>
      <p:sp>
        <p:nvSpPr>
          <p:cNvPr id="46" name="8661124文本框 77"/>
          <p:cNvSpPr txBox="1"/>
          <p:nvPr>
            <p:custDataLst>
              <p:tags r:id="rId19"/>
            </p:custDataLst>
          </p:nvPr>
        </p:nvSpPr>
        <p:spPr>
          <a:xfrm flipH="1">
            <a:off x="2029959" y="3866903"/>
            <a:ext cx="1415772" cy="338554"/>
          </a:xfrm>
          <a:prstGeom prst="rect">
            <a:avLst/>
          </a:prstGeom>
          <a:noFill/>
        </p:spPr>
        <p:txBody>
          <a:bodyPr wrap="none">
            <a:noAutofit/>
          </a:bodyPr>
          <a:lstStyle/>
          <a:p>
            <a:pPr algn="just">
              <a:lnSpc>
                <a:spcPct val="120000"/>
              </a:lnSpc>
            </a:pPr>
            <a:r>
              <a:rPr lang="zh-CN" altLang="en-US" sz="2000" b="1">
                <a:solidFill>
                  <a:schemeClr val="tx1">
                    <a:lumMod val="75000"/>
                    <a:lumOff val="25000"/>
                  </a:schemeClr>
                </a:solidFill>
                <a:cs typeface="+mn-ea"/>
                <a:sym typeface="+mn-lt"/>
              </a:rPr>
              <a:t>人脸合成</a:t>
            </a:r>
            <a:endParaRPr lang="zh-CN" altLang="en-US" sz="2000" b="1" dirty="0">
              <a:solidFill>
                <a:schemeClr val="tx1">
                  <a:lumMod val="75000"/>
                  <a:lumOff val="25000"/>
                </a:schemeClr>
              </a:solidFill>
              <a:cs typeface="+mn-ea"/>
              <a:sym typeface="+mn-lt"/>
            </a:endParaRPr>
          </a:p>
        </p:txBody>
      </p:sp>
      <p:pic>
        <p:nvPicPr>
          <p:cNvPr id="8" name="图片 7">
            <a:extLst>
              <a:ext uri="{FF2B5EF4-FFF2-40B4-BE49-F238E27FC236}">
                <a16:creationId xmlns:a16="http://schemas.microsoft.com/office/drawing/2014/main" id="{10A47D7D-2D79-43C1-B888-D46E032D2322}"/>
              </a:ext>
            </a:extLst>
          </p:cNvPr>
          <p:cNvPicPr>
            <a:picLocks noChangeAspect="1"/>
          </p:cNvPicPr>
          <p:nvPr/>
        </p:nvPicPr>
        <p:blipFill rotWithShape="1">
          <a:blip r:embed="rId22"/>
          <a:srcRect t="20264" r="22708"/>
          <a:stretch/>
        </p:blipFill>
        <p:spPr>
          <a:xfrm>
            <a:off x="4458727" y="2695425"/>
            <a:ext cx="3306454" cy="26815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标题 8">
            <a:extLst>
              <a:ext uri="{FF2B5EF4-FFF2-40B4-BE49-F238E27FC236}">
                <a16:creationId xmlns:a16="http://schemas.microsoft.com/office/drawing/2014/main" id="{522F4BB5-DD03-47E6-B1D8-16EA1C6E5DF0}"/>
              </a:ext>
            </a:extLst>
          </p:cNvPr>
          <p:cNvSpPr>
            <a:spLocks noGrp="1"/>
          </p:cNvSpPr>
          <p:nvPr>
            <p:ph type="title"/>
          </p:nvPr>
        </p:nvSpPr>
        <p:spPr>
          <a:xfrm>
            <a:off x="599773" y="855010"/>
            <a:ext cx="10972800" cy="1143000"/>
          </a:xfrm>
        </p:spPr>
        <p:txBody>
          <a:bodyPr/>
          <a:lstStyle/>
          <a:p>
            <a:r>
              <a:rPr lang="en-US" altLang="zh-CN" sz="3200"/>
              <a:t>AI</a:t>
            </a:r>
            <a:r>
              <a:rPr lang="zh-CN" altLang="en-US" sz="3200"/>
              <a:t>深度伪造技术</a:t>
            </a:r>
          </a:p>
        </p:txBody>
      </p:sp>
      <p:sp>
        <p:nvSpPr>
          <p:cNvPr id="48" name="圆角矩形 18">
            <a:extLst>
              <a:ext uri="{FF2B5EF4-FFF2-40B4-BE49-F238E27FC236}">
                <a16:creationId xmlns:a16="http://schemas.microsoft.com/office/drawing/2014/main" id="{51A910D1-D6D9-4392-BCFA-6FE8A540C375}"/>
              </a:ext>
            </a:extLst>
          </p:cNvPr>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9" name="圆角矩形 13">
            <a:extLst>
              <a:ext uri="{FF2B5EF4-FFF2-40B4-BE49-F238E27FC236}">
                <a16:creationId xmlns:a16="http://schemas.microsoft.com/office/drawing/2014/main" id="{C5B27DC2-A7D4-4DF8-9556-4D08737CAB3F}"/>
              </a:ext>
            </a:extLst>
          </p:cNvPr>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0" name="文本框 49">
            <a:extLst>
              <a:ext uri="{FF2B5EF4-FFF2-40B4-BE49-F238E27FC236}">
                <a16:creationId xmlns:a16="http://schemas.microsoft.com/office/drawing/2014/main" id="{7455EDE2-2F28-4FB3-9490-9507FB550FE9}"/>
              </a:ext>
            </a:extLst>
          </p:cNvPr>
          <p:cNvSpPr txBox="1"/>
          <p:nvPr/>
        </p:nvSpPr>
        <p:spPr>
          <a:xfrm>
            <a:off x="1284127" y="5726503"/>
            <a:ext cx="7142538" cy="400110"/>
          </a:xfrm>
          <a:prstGeom prst="rect">
            <a:avLst/>
          </a:prstGeom>
          <a:noFill/>
        </p:spPr>
        <p:txBody>
          <a:bodyPr wrap="square">
            <a:spAutoFit/>
          </a:bodyPr>
          <a:lstStyle/>
          <a:p>
            <a:r>
              <a:rPr lang="zh-CN" altLang="en-US" sz="2000"/>
              <a:t>这些技术的发展和应用正在给网络安全带来一系列新的挑战。 </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 calcmode="lin" valueType="num">
                                      <p:cBhvr>
                                        <p:cTn id="9" dur="500" fill="hold"/>
                                        <p:tgtEl>
                                          <p:spTgt spid="31"/>
                                        </p:tgtEl>
                                        <p:attrNameLst>
                                          <p:attrName>style.rotation</p:attrName>
                                        </p:attrNameLst>
                                      </p:cBhvr>
                                      <p:tavLst>
                                        <p:tav tm="0">
                                          <p:val>
                                            <p:fltVal val="360"/>
                                          </p:val>
                                        </p:tav>
                                        <p:tav tm="100000">
                                          <p:val>
                                            <p:fltVal val="0"/>
                                          </p:val>
                                        </p:tav>
                                      </p:tavLst>
                                    </p:anim>
                                    <p:animEffect transition="in" filter="fade">
                                      <p:cBhvr>
                                        <p:cTn id="10" dur="500"/>
                                        <p:tgtEl>
                                          <p:spTgt spid="31"/>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 calcmode="lin" valueType="num">
                                      <p:cBhvr>
                                        <p:cTn id="15" dur="500" fill="hold"/>
                                        <p:tgtEl>
                                          <p:spTgt spid="32"/>
                                        </p:tgtEl>
                                        <p:attrNameLst>
                                          <p:attrName>style.rotation</p:attrName>
                                        </p:attrNameLst>
                                      </p:cBhvr>
                                      <p:tavLst>
                                        <p:tav tm="0">
                                          <p:val>
                                            <p:fltVal val="360"/>
                                          </p:val>
                                        </p:tav>
                                        <p:tav tm="100000">
                                          <p:val>
                                            <p:fltVal val="0"/>
                                          </p:val>
                                        </p:tav>
                                      </p:tavLst>
                                    </p:anim>
                                    <p:animEffect transition="in" filter="fade">
                                      <p:cBhvr>
                                        <p:cTn id="16" dur="500"/>
                                        <p:tgtEl>
                                          <p:spTgt spid="32"/>
                                        </p:tgtEl>
                                      </p:cBhvr>
                                    </p:animEffect>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500" fill="hold"/>
                                        <p:tgtEl>
                                          <p:spTgt spid="46"/>
                                        </p:tgtEl>
                                        <p:attrNameLst>
                                          <p:attrName>ppt_x</p:attrName>
                                        </p:attrNameLst>
                                      </p:cBhvr>
                                      <p:tavLst>
                                        <p:tav tm="0">
                                          <p:val>
                                            <p:strVal val="0-#ppt_w/2"/>
                                          </p:val>
                                        </p:tav>
                                        <p:tav tm="100000">
                                          <p:val>
                                            <p:strVal val="#ppt_x"/>
                                          </p:val>
                                        </p:tav>
                                      </p:tavLst>
                                    </p:anim>
                                    <p:anim calcmode="lin" valueType="num">
                                      <p:cBhvr additive="base">
                                        <p:cTn id="21" dur="500" fill="hold"/>
                                        <p:tgtEl>
                                          <p:spTgt spid="46"/>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1500"/>
                            </p:stCondLst>
                            <p:childTnLst>
                              <p:par>
                                <p:cTn id="27" presetID="49" presetClass="entr" presetSubtype="0" decel="10000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 calcmode="lin" valueType="num">
                                      <p:cBhvr>
                                        <p:cTn id="31" dur="500" fill="hold"/>
                                        <p:tgtEl>
                                          <p:spTgt spid="33"/>
                                        </p:tgtEl>
                                        <p:attrNameLst>
                                          <p:attrName>style.rotation</p:attrName>
                                        </p:attrNameLst>
                                      </p:cBhvr>
                                      <p:tavLst>
                                        <p:tav tm="0">
                                          <p:val>
                                            <p:fltVal val="360"/>
                                          </p:val>
                                        </p:tav>
                                        <p:tav tm="100000">
                                          <p:val>
                                            <p:fltVal val="0"/>
                                          </p:val>
                                        </p:tav>
                                      </p:tavLst>
                                    </p:anim>
                                    <p:animEffect transition="in" filter="fade">
                                      <p:cBhvr>
                                        <p:cTn id="32" dur="500"/>
                                        <p:tgtEl>
                                          <p:spTgt spid="33"/>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 calcmode="lin" valueType="num">
                                      <p:cBhvr>
                                        <p:cTn id="37" dur="500" fill="hold"/>
                                        <p:tgtEl>
                                          <p:spTgt spid="34"/>
                                        </p:tgtEl>
                                        <p:attrNameLst>
                                          <p:attrName>style.rotation</p:attrName>
                                        </p:attrNameLst>
                                      </p:cBhvr>
                                      <p:tavLst>
                                        <p:tav tm="0">
                                          <p:val>
                                            <p:fltVal val="360"/>
                                          </p:val>
                                        </p:tav>
                                        <p:tav tm="100000">
                                          <p:val>
                                            <p:fltVal val="0"/>
                                          </p:val>
                                        </p:tav>
                                      </p:tavLst>
                                    </p:anim>
                                    <p:animEffect transition="in" filter="fade">
                                      <p:cBhvr>
                                        <p:cTn id="38" dur="500"/>
                                        <p:tgtEl>
                                          <p:spTgt spid="34"/>
                                        </p:tgtEl>
                                      </p:cBhvr>
                                    </p:animEffect>
                                  </p:childTnLst>
                                </p:cTn>
                              </p:par>
                            </p:childTnLst>
                          </p:cTn>
                        </p:par>
                        <p:par>
                          <p:cTn id="39" fill="hold">
                            <p:stCondLst>
                              <p:cond delay="2000"/>
                            </p:stCondLst>
                            <p:childTnLst>
                              <p:par>
                                <p:cTn id="40" presetID="2" presetClass="entr" presetSubtype="8"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0-#ppt_w/2"/>
                                          </p:val>
                                        </p:tav>
                                        <p:tav tm="100000">
                                          <p:val>
                                            <p:strVal val="#ppt_x"/>
                                          </p:val>
                                        </p:tav>
                                      </p:tavLst>
                                    </p:anim>
                                    <p:anim calcmode="lin" valueType="num">
                                      <p:cBhvr additive="base">
                                        <p:cTn id="43" dur="500" fill="hold"/>
                                        <p:tgtEl>
                                          <p:spTgt spid="44"/>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2" presetClass="entr" presetSubtype="4"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par>
                          <p:cTn id="48" fill="hold">
                            <p:stCondLst>
                              <p:cond delay="3000"/>
                            </p:stCondLst>
                            <p:childTnLst>
                              <p:par>
                                <p:cTn id="49" presetID="49" presetClass="entr" presetSubtype="0" decel="10000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 calcmode="lin" valueType="num">
                                      <p:cBhvr>
                                        <p:cTn id="53" dur="500" fill="hold"/>
                                        <p:tgtEl>
                                          <p:spTgt spid="17"/>
                                        </p:tgtEl>
                                        <p:attrNameLst>
                                          <p:attrName>style.rotation</p:attrName>
                                        </p:attrNameLst>
                                      </p:cBhvr>
                                      <p:tavLst>
                                        <p:tav tm="0">
                                          <p:val>
                                            <p:fltVal val="360"/>
                                          </p:val>
                                        </p:tav>
                                        <p:tav tm="100000">
                                          <p:val>
                                            <p:fltVal val="0"/>
                                          </p:val>
                                        </p:tav>
                                      </p:tavLst>
                                    </p:anim>
                                    <p:animEffect transition="in" filter="fade">
                                      <p:cBhvr>
                                        <p:cTn id="54" dur="500"/>
                                        <p:tgtEl>
                                          <p:spTgt spid="17"/>
                                        </p:tgtEl>
                                      </p:cBhvr>
                                    </p:animEffect>
                                  </p:childTnLst>
                                </p:cTn>
                              </p:par>
                              <p:par>
                                <p:cTn id="55" presetID="49" presetClass="entr" presetSubtype="0" decel="10000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 calcmode="lin" valueType="num">
                                      <p:cBhvr>
                                        <p:cTn id="59" dur="500" fill="hold"/>
                                        <p:tgtEl>
                                          <p:spTgt spid="29"/>
                                        </p:tgtEl>
                                        <p:attrNameLst>
                                          <p:attrName>style.rotation</p:attrName>
                                        </p:attrNameLst>
                                      </p:cBhvr>
                                      <p:tavLst>
                                        <p:tav tm="0">
                                          <p:val>
                                            <p:fltVal val="360"/>
                                          </p:val>
                                        </p:tav>
                                        <p:tav tm="100000">
                                          <p:val>
                                            <p:fltVal val="0"/>
                                          </p:val>
                                        </p:tav>
                                      </p:tavLst>
                                    </p:anim>
                                    <p:animEffect transition="in" filter="fade">
                                      <p:cBhvr>
                                        <p:cTn id="60" dur="500"/>
                                        <p:tgtEl>
                                          <p:spTgt spid="29"/>
                                        </p:tgtEl>
                                      </p:cBhvr>
                                    </p:animEffect>
                                  </p:childTnLst>
                                </p:cTn>
                              </p:par>
                              <p:par>
                                <p:cTn id="61" presetID="49" presetClass="entr" presetSubtype="0" decel="10000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500" fill="hold"/>
                                        <p:tgtEl>
                                          <p:spTgt spid="30"/>
                                        </p:tgtEl>
                                        <p:attrNameLst>
                                          <p:attrName>ppt_w</p:attrName>
                                        </p:attrNameLst>
                                      </p:cBhvr>
                                      <p:tavLst>
                                        <p:tav tm="0">
                                          <p:val>
                                            <p:fltVal val="0"/>
                                          </p:val>
                                        </p:tav>
                                        <p:tav tm="100000">
                                          <p:val>
                                            <p:strVal val="#ppt_w"/>
                                          </p:val>
                                        </p:tav>
                                      </p:tavLst>
                                    </p:anim>
                                    <p:anim calcmode="lin" valueType="num">
                                      <p:cBhvr>
                                        <p:cTn id="64" dur="500" fill="hold"/>
                                        <p:tgtEl>
                                          <p:spTgt spid="30"/>
                                        </p:tgtEl>
                                        <p:attrNameLst>
                                          <p:attrName>ppt_h</p:attrName>
                                        </p:attrNameLst>
                                      </p:cBhvr>
                                      <p:tavLst>
                                        <p:tav tm="0">
                                          <p:val>
                                            <p:fltVal val="0"/>
                                          </p:val>
                                        </p:tav>
                                        <p:tav tm="100000">
                                          <p:val>
                                            <p:strVal val="#ppt_h"/>
                                          </p:val>
                                        </p:tav>
                                      </p:tavLst>
                                    </p:anim>
                                    <p:anim calcmode="lin" valueType="num">
                                      <p:cBhvr>
                                        <p:cTn id="65" dur="500" fill="hold"/>
                                        <p:tgtEl>
                                          <p:spTgt spid="30"/>
                                        </p:tgtEl>
                                        <p:attrNameLst>
                                          <p:attrName>style.rotation</p:attrName>
                                        </p:attrNameLst>
                                      </p:cBhvr>
                                      <p:tavLst>
                                        <p:tav tm="0">
                                          <p:val>
                                            <p:fltVal val="360"/>
                                          </p:val>
                                        </p:tav>
                                        <p:tav tm="100000">
                                          <p:val>
                                            <p:fltVal val="0"/>
                                          </p:val>
                                        </p:tav>
                                      </p:tavLst>
                                    </p:anim>
                                    <p:animEffect transition="in" filter="fade">
                                      <p:cBhvr>
                                        <p:cTn id="66" dur="500"/>
                                        <p:tgtEl>
                                          <p:spTgt spid="30"/>
                                        </p:tgtEl>
                                      </p:cBhvr>
                                    </p:animEffect>
                                  </p:childTnLst>
                                </p:cTn>
                              </p:par>
                            </p:childTnLst>
                          </p:cTn>
                        </p:par>
                        <p:par>
                          <p:cTn id="67" fill="hold">
                            <p:stCondLst>
                              <p:cond delay="3500"/>
                            </p:stCondLst>
                            <p:childTnLst>
                              <p:par>
                                <p:cTn id="68" presetID="22" presetClass="entr" presetSubtype="8"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par>
                          <p:cTn id="71" fill="hold">
                            <p:stCondLst>
                              <p:cond delay="4000"/>
                            </p:stCondLst>
                            <p:childTnLst>
                              <p:par>
                                <p:cTn id="72" presetID="49" presetClass="entr" presetSubtype="0" decel="100000"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 calcmode="lin" valueType="num">
                                      <p:cBhvr>
                                        <p:cTn id="76" dur="500" fill="hold"/>
                                        <p:tgtEl>
                                          <p:spTgt spid="35"/>
                                        </p:tgtEl>
                                        <p:attrNameLst>
                                          <p:attrName>style.rotation</p:attrName>
                                        </p:attrNameLst>
                                      </p:cBhvr>
                                      <p:tavLst>
                                        <p:tav tm="0">
                                          <p:val>
                                            <p:fltVal val="360"/>
                                          </p:val>
                                        </p:tav>
                                        <p:tav tm="100000">
                                          <p:val>
                                            <p:fltVal val="0"/>
                                          </p:val>
                                        </p:tav>
                                      </p:tavLst>
                                    </p:anim>
                                    <p:animEffect transition="in" filter="fade">
                                      <p:cBhvr>
                                        <p:cTn id="77" dur="500"/>
                                        <p:tgtEl>
                                          <p:spTgt spid="35"/>
                                        </p:tgtEl>
                                      </p:cBhvr>
                                    </p:animEffect>
                                  </p:childTnLst>
                                </p:cTn>
                              </p:par>
                              <p:par>
                                <p:cTn id="78" presetID="49" presetClass="entr" presetSubtype="0" decel="10000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 calcmode="lin" valueType="num">
                                      <p:cBhvr>
                                        <p:cTn id="80" dur="500" fill="hold"/>
                                        <p:tgtEl>
                                          <p:spTgt spid="36"/>
                                        </p:tgtEl>
                                        <p:attrNameLst>
                                          <p:attrName>ppt_w</p:attrName>
                                        </p:attrNameLst>
                                      </p:cBhvr>
                                      <p:tavLst>
                                        <p:tav tm="0">
                                          <p:val>
                                            <p:fltVal val="0"/>
                                          </p:val>
                                        </p:tav>
                                        <p:tav tm="100000">
                                          <p:val>
                                            <p:strVal val="#ppt_w"/>
                                          </p:val>
                                        </p:tav>
                                      </p:tavLst>
                                    </p:anim>
                                    <p:anim calcmode="lin" valueType="num">
                                      <p:cBhvr>
                                        <p:cTn id="81" dur="500" fill="hold"/>
                                        <p:tgtEl>
                                          <p:spTgt spid="36"/>
                                        </p:tgtEl>
                                        <p:attrNameLst>
                                          <p:attrName>ppt_h</p:attrName>
                                        </p:attrNameLst>
                                      </p:cBhvr>
                                      <p:tavLst>
                                        <p:tav tm="0">
                                          <p:val>
                                            <p:fltVal val="0"/>
                                          </p:val>
                                        </p:tav>
                                        <p:tav tm="100000">
                                          <p:val>
                                            <p:strVal val="#ppt_h"/>
                                          </p:val>
                                        </p:tav>
                                      </p:tavLst>
                                    </p:anim>
                                    <p:anim calcmode="lin" valueType="num">
                                      <p:cBhvr>
                                        <p:cTn id="82" dur="500" fill="hold"/>
                                        <p:tgtEl>
                                          <p:spTgt spid="36"/>
                                        </p:tgtEl>
                                        <p:attrNameLst>
                                          <p:attrName>style.rotation</p:attrName>
                                        </p:attrNameLst>
                                      </p:cBhvr>
                                      <p:tavLst>
                                        <p:tav tm="0">
                                          <p:val>
                                            <p:fltVal val="360"/>
                                          </p:val>
                                        </p:tav>
                                        <p:tav tm="100000">
                                          <p:val>
                                            <p:fltVal val="0"/>
                                          </p:val>
                                        </p:tav>
                                      </p:tavLst>
                                    </p:anim>
                                    <p:animEffect transition="in" filter="fade">
                                      <p:cBhvr>
                                        <p:cTn id="83" dur="500"/>
                                        <p:tgtEl>
                                          <p:spTgt spid="36"/>
                                        </p:tgtEl>
                                      </p:cBhvr>
                                    </p:animEffect>
                                  </p:childTnLst>
                                </p:cTn>
                              </p:par>
                            </p:childTnLst>
                          </p:cTn>
                        </p:par>
                        <p:par>
                          <p:cTn id="84" fill="hold">
                            <p:stCondLst>
                              <p:cond delay="4500"/>
                            </p:stCondLst>
                            <p:childTnLst>
                              <p:par>
                                <p:cTn id="85" presetID="2" presetClass="entr" presetSubtype="2" fill="hold" grpId="0" nodeType="after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500" fill="hold"/>
                                        <p:tgtEl>
                                          <p:spTgt spid="40"/>
                                        </p:tgtEl>
                                        <p:attrNameLst>
                                          <p:attrName>ppt_x</p:attrName>
                                        </p:attrNameLst>
                                      </p:cBhvr>
                                      <p:tavLst>
                                        <p:tav tm="0">
                                          <p:val>
                                            <p:strVal val="1+#ppt_w/2"/>
                                          </p:val>
                                        </p:tav>
                                        <p:tav tm="100000">
                                          <p:val>
                                            <p:strVal val="#ppt_x"/>
                                          </p:val>
                                        </p:tav>
                                      </p:tavLst>
                                    </p:anim>
                                    <p:anim calcmode="lin" valueType="num">
                                      <p:cBhvr additive="base">
                                        <p:cTn id="88" dur="500" fill="hold"/>
                                        <p:tgtEl>
                                          <p:spTgt spid="40"/>
                                        </p:tgtEl>
                                        <p:attrNameLst>
                                          <p:attrName>ppt_y</p:attrName>
                                        </p:attrNameLst>
                                      </p:cBhvr>
                                      <p:tavLst>
                                        <p:tav tm="0">
                                          <p:val>
                                            <p:strVal val="#ppt_y"/>
                                          </p:val>
                                        </p:tav>
                                        <p:tav tm="100000">
                                          <p:val>
                                            <p:strVal val="#ppt_y"/>
                                          </p:val>
                                        </p:tav>
                                      </p:tavLst>
                                    </p:anim>
                                  </p:childTnLst>
                                </p:cTn>
                              </p:par>
                            </p:childTnLst>
                          </p:cTn>
                        </p:par>
                        <p:par>
                          <p:cTn id="89" fill="hold">
                            <p:stCondLst>
                              <p:cond delay="5000"/>
                            </p:stCondLst>
                            <p:childTnLst>
                              <p:par>
                                <p:cTn id="90" presetID="22" presetClass="entr" presetSubtype="1" fill="hold" grpId="0" nodeType="after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wipe(up)">
                                      <p:cBhvr>
                                        <p:cTn id="92" dur="500"/>
                                        <p:tgtEl>
                                          <p:spTgt spid="14"/>
                                        </p:tgtEl>
                                      </p:cBhvr>
                                    </p:animEffect>
                                  </p:childTnLst>
                                </p:cTn>
                              </p:par>
                            </p:childTnLst>
                          </p:cTn>
                        </p:par>
                        <p:par>
                          <p:cTn id="93" fill="hold">
                            <p:stCondLst>
                              <p:cond delay="5500"/>
                            </p:stCondLst>
                            <p:childTnLst>
                              <p:par>
                                <p:cTn id="94" presetID="49" presetClass="entr" presetSubtype="0" decel="100000"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 calcmode="lin" valueType="num">
                                      <p:cBhvr>
                                        <p:cTn id="96" dur="500" fill="hold"/>
                                        <p:tgtEl>
                                          <p:spTgt spid="37"/>
                                        </p:tgtEl>
                                        <p:attrNameLst>
                                          <p:attrName>ppt_w</p:attrName>
                                        </p:attrNameLst>
                                      </p:cBhvr>
                                      <p:tavLst>
                                        <p:tav tm="0">
                                          <p:val>
                                            <p:fltVal val="0"/>
                                          </p:val>
                                        </p:tav>
                                        <p:tav tm="100000">
                                          <p:val>
                                            <p:strVal val="#ppt_w"/>
                                          </p:val>
                                        </p:tav>
                                      </p:tavLst>
                                    </p:anim>
                                    <p:anim calcmode="lin" valueType="num">
                                      <p:cBhvr>
                                        <p:cTn id="97" dur="500" fill="hold"/>
                                        <p:tgtEl>
                                          <p:spTgt spid="37"/>
                                        </p:tgtEl>
                                        <p:attrNameLst>
                                          <p:attrName>ppt_h</p:attrName>
                                        </p:attrNameLst>
                                      </p:cBhvr>
                                      <p:tavLst>
                                        <p:tav tm="0">
                                          <p:val>
                                            <p:fltVal val="0"/>
                                          </p:val>
                                        </p:tav>
                                        <p:tav tm="100000">
                                          <p:val>
                                            <p:strVal val="#ppt_h"/>
                                          </p:val>
                                        </p:tav>
                                      </p:tavLst>
                                    </p:anim>
                                    <p:anim calcmode="lin" valueType="num">
                                      <p:cBhvr>
                                        <p:cTn id="98" dur="500" fill="hold"/>
                                        <p:tgtEl>
                                          <p:spTgt spid="37"/>
                                        </p:tgtEl>
                                        <p:attrNameLst>
                                          <p:attrName>style.rotation</p:attrName>
                                        </p:attrNameLst>
                                      </p:cBhvr>
                                      <p:tavLst>
                                        <p:tav tm="0">
                                          <p:val>
                                            <p:fltVal val="360"/>
                                          </p:val>
                                        </p:tav>
                                        <p:tav tm="100000">
                                          <p:val>
                                            <p:fltVal val="0"/>
                                          </p:val>
                                        </p:tav>
                                      </p:tavLst>
                                    </p:anim>
                                    <p:animEffect transition="in" filter="fade">
                                      <p:cBhvr>
                                        <p:cTn id="99" dur="500"/>
                                        <p:tgtEl>
                                          <p:spTgt spid="37"/>
                                        </p:tgtEl>
                                      </p:cBhvr>
                                    </p:animEffect>
                                  </p:childTnLst>
                                </p:cTn>
                              </p:par>
                              <p:par>
                                <p:cTn id="100" presetID="49" presetClass="entr" presetSubtype="0" decel="10000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 calcmode="lin" valueType="num">
                                      <p:cBhvr>
                                        <p:cTn id="102" dur="500" fill="hold"/>
                                        <p:tgtEl>
                                          <p:spTgt spid="38"/>
                                        </p:tgtEl>
                                        <p:attrNameLst>
                                          <p:attrName>ppt_w</p:attrName>
                                        </p:attrNameLst>
                                      </p:cBhvr>
                                      <p:tavLst>
                                        <p:tav tm="0">
                                          <p:val>
                                            <p:fltVal val="0"/>
                                          </p:val>
                                        </p:tav>
                                        <p:tav tm="100000">
                                          <p:val>
                                            <p:strVal val="#ppt_w"/>
                                          </p:val>
                                        </p:tav>
                                      </p:tavLst>
                                    </p:anim>
                                    <p:anim calcmode="lin" valueType="num">
                                      <p:cBhvr>
                                        <p:cTn id="103" dur="500" fill="hold"/>
                                        <p:tgtEl>
                                          <p:spTgt spid="38"/>
                                        </p:tgtEl>
                                        <p:attrNameLst>
                                          <p:attrName>ppt_h</p:attrName>
                                        </p:attrNameLst>
                                      </p:cBhvr>
                                      <p:tavLst>
                                        <p:tav tm="0">
                                          <p:val>
                                            <p:fltVal val="0"/>
                                          </p:val>
                                        </p:tav>
                                        <p:tav tm="100000">
                                          <p:val>
                                            <p:strVal val="#ppt_h"/>
                                          </p:val>
                                        </p:tav>
                                      </p:tavLst>
                                    </p:anim>
                                    <p:anim calcmode="lin" valueType="num">
                                      <p:cBhvr>
                                        <p:cTn id="104" dur="500" fill="hold"/>
                                        <p:tgtEl>
                                          <p:spTgt spid="38"/>
                                        </p:tgtEl>
                                        <p:attrNameLst>
                                          <p:attrName>style.rotation</p:attrName>
                                        </p:attrNameLst>
                                      </p:cBhvr>
                                      <p:tavLst>
                                        <p:tav tm="0">
                                          <p:val>
                                            <p:fltVal val="360"/>
                                          </p:val>
                                        </p:tav>
                                        <p:tav tm="100000">
                                          <p:val>
                                            <p:fltVal val="0"/>
                                          </p:val>
                                        </p:tav>
                                      </p:tavLst>
                                    </p:anim>
                                    <p:animEffect transition="in" filter="fade">
                                      <p:cBhvr>
                                        <p:cTn id="105" dur="500"/>
                                        <p:tgtEl>
                                          <p:spTgt spid="38"/>
                                        </p:tgtEl>
                                      </p:cBhvr>
                                    </p:animEffect>
                                  </p:childTnLst>
                                </p:cTn>
                              </p:par>
                            </p:childTnLst>
                          </p:cTn>
                        </p:par>
                        <p:par>
                          <p:cTn id="106" fill="hold">
                            <p:stCondLst>
                              <p:cond delay="6000"/>
                            </p:stCondLst>
                            <p:childTnLst>
                              <p:par>
                                <p:cTn id="107" presetID="2" presetClass="entr" presetSubtype="2" fill="hold" grpId="0" nodeType="afterEffect">
                                  <p:stCondLst>
                                    <p:cond delay="0"/>
                                  </p:stCondLst>
                                  <p:childTnLst>
                                    <p:set>
                                      <p:cBhvr>
                                        <p:cTn id="108" dur="1" fill="hold">
                                          <p:stCondLst>
                                            <p:cond delay="0"/>
                                          </p:stCondLst>
                                        </p:cTn>
                                        <p:tgtEl>
                                          <p:spTgt spid="42"/>
                                        </p:tgtEl>
                                        <p:attrNameLst>
                                          <p:attrName>style.visibility</p:attrName>
                                        </p:attrNameLst>
                                      </p:cBhvr>
                                      <p:to>
                                        <p:strVal val="visible"/>
                                      </p:to>
                                    </p:set>
                                    <p:anim calcmode="lin" valueType="num">
                                      <p:cBhvr additive="base">
                                        <p:cTn id="109" dur="500" fill="hold"/>
                                        <p:tgtEl>
                                          <p:spTgt spid="42"/>
                                        </p:tgtEl>
                                        <p:attrNameLst>
                                          <p:attrName>ppt_x</p:attrName>
                                        </p:attrNameLst>
                                      </p:cBhvr>
                                      <p:tavLst>
                                        <p:tav tm="0">
                                          <p:val>
                                            <p:strVal val="1+#ppt_w/2"/>
                                          </p:val>
                                        </p:tav>
                                        <p:tav tm="100000">
                                          <p:val>
                                            <p:strVal val="#ppt_x"/>
                                          </p:val>
                                        </p:tav>
                                      </p:tavLst>
                                    </p:anim>
                                    <p:anim calcmode="lin" valueType="num">
                                      <p:cBhvr additive="base">
                                        <p:cTn id="110"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p:bldP spid="42" grpId="0"/>
      <p:bldP spid="44"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AE3DEE-044B-4F66-906A-51A480499F08}"/>
              </a:ext>
            </a:extLst>
          </p:cNvPr>
          <p:cNvPicPr>
            <a:picLocks noChangeAspect="1"/>
          </p:cNvPicPr>
          <p:nvPr/>
        </p:nvPicPr>
        <p:blipFill>
          <a:blip r:embed="rId3"/>
          <a:stretch>
            <a:fillRect/>
          </a:stretch>
        </p:blipFill>
        <p:spPr>
          <a:xfrm>
            <a:off x="7742674" y="3189401"/>
            <a:ext cx="4061195" cy="3291082"/>
          </a:xfrm>
          <a:prstGeom prst="rect">
            <a:avLst/>
          </a:prstGeom>
        </p:spPr>
      </p:pic>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文本框 9">
            <a:extLst>
              <a:ext uri="{FF2B5EF4-FFF2-40B4-BE49-F238E27FC236}">
                <a16:creationId xmlns:a16="http://schemas.microsoft.com/office/drawing/2014/main" id="{9E0AE44E-35C5-44FE-8D8F-3E33CECC0DD4}"/>
              </a:ext>
            </a:extLst>
          </p:cNvPr>
          <p:cNvSpPr txBox="1"/>
          <p:nvPr/>
        </p:nvSpPr>
        <p:spPr>
          <a:xfrm>
            <a:off x="599773" y="780622"/>
            <a:ext cx="6159190" cy="461665"/>
          </a:xfrm>
          <a:prstGeom prst="rect">
            <a:avLst/>
          </a:prstGeom>
          <a:noFill/>
        </p:spPr>
        <p:txBody>
          <a:bodyPr wrap="square">
            <a:spAutoFit/>
          </a:bodyPr>
          <a:lstStyle/>
          <a:p>
            <a:r>
              <a:rPr lang="zh-CN" altLang="en-US" sz="2400"/>
              <a:t>身份盗用与欺诈的加剧</a:t>
            </a:r>
          </a:p>
        </p:txBody>
      </p:sp>
      <p:sp>
        <p:nvSpPr>
          <p:cNvPr id="12" name="文本框 11">
            <a:extLst>
              <a:ext uri="{FF2B5EF4-FFF2-40B4-BE49-F238E27FC236}">
                <a16:creationId xmlns:a16="http://schemas.microsoft.com/office/drawing/2014/main" id="{F30AE4F1-E751-41B3-899C-66FBB1C2D931}"/>
              </a:ext>
            </a:extLst>
          </p:cNvPr>
          <p:cNvSpPr txBox="1"/>
          <p:nvPr/>
        </p:nvSpPr>
        <p:spPr>
          <a:xfrm>
            <a:off x="680117" y="1892403"/>
            <a:ext cx="10856887" cy="1846146"/>
          </a:xfrm>
          <a:prstGeom prst="rect">
            <a:avLst/>
          </a:prstGeom>
          <a:noFill/>
        </p:spPr>
        <p:txBody>
          <a:bodyPr wrap="square">
            <a:spAutoFit/>
          </a:bodyPr>
          <a:lstStyle/>
          <a:p>
            <a:pPr>
              <a:lnSpc>
                <a:spcPct val="200000"/>
              </a:lnSpc>
            </a:pPr>
            <a:r>
              <a:rPr lang="zh-CN" altLang="en-US" sz="2000"/>
              <a:t>一是社交工程攻击的升级。传统的社交工程攻击主要依赖于文字和简单的图像伪造。而</a:t>
            </a:r>
            <a:r>
              <a:rPr lang="en-US" altLang="zh-CN" sz="2000"/>
              <a:t>AI</a:t>
            </a:r>
            <a:r>
              <a:rPr lang="zh-CN" altLang="en-US" sz="2000"/>
              <a:t>深度伪造技术的出现，使得攻击者可以创建更加逼真的虚假身份，增加了攻击的成功率。</a:t>
            </a:r>
          </a:p>
          <a:p>
            <a:pPr>
              <a:lnSpc>
                <a:spcPct val="200000"/>
              </a:lnSpc>
            </a:pPr>
            <a:endParaRPr lang="zh-CN" altLang="en-US" sz="2000"/>
          </a:p>
        </p:txBody>
      </p:sp>
      <p:sp>
        <p:nvSpPr>
          <p:cNvPr id="16" name="文本框 15">
            <a:extLst>
              <a:ext uri="{FF2B5EF4-FFF2-40B4-BE49-F238E27FC236}">
                <a16:creationId xmlns:a16="http://schemas.microsoft.com/office/drawing/2014/main" id="{D781AFF0-AE55-47BD-AE17-F08222B4ACB1}"/>
              </a:ext>
            </a:extLst>
          </p:cNvPr>
          <p:cNvSpPr txBox="1"/>
          <p:nvPr/>
        </p:nvSpPr>
        <p:spPr>
          <a:xfrm>
            <a:off x="4339979" y="870378"/>
            <a:ext cx="7132174" cy="646331"/>
          </a:xfrm>
          <a:prstGeom prst="rect">
            <a:avLst/>
          </a:prstGeom>
          <a:noFill/>
        </p:spPr>
        <p:txBody>
          <a:bodyPr wrap="square">
            <a:spAutoFit/>
          </a:bodyPr>
          <a:lstStyle/>
          <a:p>
            <a:r>
              <a:rPr lang="en-US" altLang="zh-CN"/>
              <a:t>AI</a:t>
            </a:r>
            <a:r>
              <a:rPr lang="zh-CN" altLang="en-US"/>
              <a:t>深度伪造技术为身份盗用和欺诈行为提供了强大的工具，使得这类犯罪变得更加难以识别和防范。 </a:t>
            </a:r>
          </a:p>
        </p:txBody>
      </p:sp>
      <p:sp>
        <p:nvSpPr>
          <p:cNvPr id="23" name="文本框 22">
            <a:extLst>
              <a:ext uri="{FF2B5EF4-FFF2-40B4-BE49-F238E27FC236}">
                <a16:creationId xmlns:a16="http://schemas.microsoft.com/office/drawing/2014/main" id="{5A6C49D0-BA9F-4D0A-9744-F34F07B03E4D}"/>
              </a:ext>
            </a:extLst>
          </p:cNvPr>
          <p:cNvSpPr txBox="1"/>
          <p:nvPr/>
        </p:nvSpPr>
        <p:spPr>
          <a:xfrm>
            <a:off x="654996" y="3197378"/>
            <a:ext cx="6966256" cy="1846146"/>
          </a:xfrm>
          <a:prstGeom prst="rect">
            <a:avLst/>
          </a:prstGeom>
          <a:noFill/>
        </p:spPr>
        <p:txBody>
          <a:bodyPr wrap="square">
            <a:spAutoFit/>
          </a:bodyPr>
          <a:lstStyle/>
          <a:p>
            <a:pPr>
              <a:lnSpc>
                <a:spcPct val="200000"/>
              </a:lnSpc>
            </a:pPr>
            <a:r>
              <a:rPr lang="zh-CN" altLang="en-US" sz="2000"/>
              <a:t>二是生物特征认证系统变得脆弱。</a:t>
            </a:r>
            <a:r>
              <a:rPr lang="en-US" altLang="zh-CN" sz="2000"/>
              <a:t>AI </a:t>
            </a:r>
            <a:r>
              <a:rPr lang="zh-CN" altLang="en-US" sz="2000"/>
              <a:t>深度伪造技术可以生成高度逼真的虚假生物特征信息，对广泛应用的生物特征认证（如人脸识别、声纹识别）构成了直接威胁。</a:t>
            </a:r>
          </a:p>
        </p:txBody>
      </p:sp>
    </p:spTree>
    <p:extLst>
      <p:ext uri="{BB962C8B-B14F-4D97-AF65-F5344CB8AC3E}">
        <p14:creationId xmlns:p14="http://schemas.microsoft.com/office/powerpoint/2010/main" val="26035199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2ADBD5-46C1-45B5-B8FB-4A8F77FF4885}"/>
              </a:ext>
            </a:extLst>
          </p:cNvPr>
          <p:cNvPicPr>
            <a:picLocks noChangeAspect="1"/>
          </p:cNvPicPr>
          <p:nvPr/>
        </p:nvPicPr>
        <p:blipFill>
          <a:blip r:embed="rId3"/>
          <a:stretch>
            <a:fillRect/>
          </a:stretch>
        </p:blipFill>
        <p:spPr>
          <a:xfrm>
            <a:off x="6315527" y="1524341"/>
            <a:ext cx="5527252" cy="4451441"/>
          </a:xfrm>
          <a:prstGeom prst="rect">
            <a:avLst/>
          </a:prstGeom>
        </p:spPr>
      </p:pic>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文本框 9">
            <a:extLst>
              <a:ext uri="{FF2B5EF4-FFF2-40B4-BE49-F238E27FC236}">
                <a16:creationId xmlns:a16="http://schemas.microsoft.com/office/drawing/2014/main" id="{9E0AE44E-35C5-44FE-8D8F-3E33CECC0DD4}"/>
              </a:ext>
            </a:extLst>
          </p:cNvPr>
          <p:cNvSpPr txBox="1"/>
          <p:nvPr/>
        </p:nvSpPr>
        <p:spPr>
          <a:xfrm>
            <a:off x="918945" y="882218"/>
            <a:ext cx="6159190" cy="461665"/>
          </a:xfrm>
          <a:prstGeom prst="rect">
            <a:avLst/>
          </a:prstGeom>
          <a:noFill/>
        </p:spPr>
        <p:txBody>
          <a:bodyPr wrap="square">
            <a:spAutoFit/>
          </a:bodyPr>
          <a:lstStyle/>
          <a:p>
            <a:r>
              <a:rPr lang="zh-CN" altLang="en-US" sz="2400"/>
              <a:t>虚假信息的泛滥</a:t>
            </a:r>
          </a:p>
        </p:txBody>
      </p:sp>
      <p:sp>
        <p:nvSpPr>
          <p:cNvPr id="8" name="文本框 7">
            <a:extLst>
              <a:ext uri="{FF2B5EF4-FFF2-40B4-BE49-F238E27FC236}">
                <a16:creationId xmlns:a16="http://schemas.microsoft.com/office/drawing/2014/main" id="{8B8527E0-E9BB-4FED-A57D-B221F00198F2}"/>
              </a:ext>
            </a:extLst>
          </p:cNvPr>
          <p:cNvSpPr txBox="1"/>
          <p:nvPr/>
        </p:nvSpPr>
        <p:spPr>
          <a:xfrm>
            <a:off x="815329" y="2384186"/>
            <a:ext cx="5527251" cy="3269613"/>
          </a:xfrm>
          <a:prstGeom prst="rect">
            <a:avLst/>
          </a:prstGeom>
          <a:noFill/>
        </p:spPr>
        <p:txBody>
          <a:bodyPr wrap="square">
            <a:spAutoFit/>
          </a:bodyPr>
          <a:lstStyle/>
          <a:p>
            <a:pPr>
              <a:lnSpc>
                <a:spcPct val="150000"/>
              </a:lnSpc>
            </a:pPr>
            <a:r>
              <a:rPr lang="en-US" altLang="zh-CN" sz="2000"/>
              <a:t>AI</a:t>
            </a:r>
            <a:r>
              <a:rPr lang="zh-CN" altLang="en-US" sz="2000"/>
              <a:t>技术使得大规模生成和传播虚假信息变得更加容易，这不仅影响个人判断，还可能危及社会稳定。 </a:t>
            </a:r>
            <a:r>
              <a:rPr lang="en-US" altLang="zh-CN" sz="2000"/>
              <a:t>AI</a:t>
            </a:r>
            <a:r>
              <a:rPr lang="zh-CN" altLang="en-US" sz="2000"/>
              <a:t>可以快速生成看似真实的新闻文章、图片和视频，这些内容被称为</a:t>
            </a:r>
            <a:r>
              <a:rPr lang="en-US" altLang="zh-CN" sz="2000"/>
              <a:t>"</a:t>
            </a:r>
            <a:r>
              <a:rPr lang="zh-CN" altLang="en-US" sz="2000"/>
              <a:t>深度假新闻</a:t>
            </a:r>
            <a:r>
              <a:rPr lang="en-US" altLang="zh-CN" sz="2000"/>
              <a:t>"</a:t>
            </a:r>
            <a:r>
              <a:rPr lang="zh-CN" altLang="en-US" sz="2000"/>
              <a:t>。这些虚假信息的传播速度往往快于真相。美国麻省理工学院的一份报告指出，假新闻在社交媒体的传播速度是真实新闻的</a:t>
            </a:r>
            <a:r>
              <a:rPr lang="en-US" altLang="zh-CN" sz="2000"/>
              <a:t>6</a:t>
            </a:r>
            <a:r>
              <a:rPr lang="zh-CN" altLang="en-US" sz="2000"/>
              <a:t>倍。</a:t>
            </a:r>
          </a:p>
        </p:txBody>
      </p:sp>
    </p:spTree>
    <p:extLst>
      <p:ext uri="{BB962C8B-B14F-4D97-AF65-F5344CB8AC3E}">
        <p14:creationId xmlns:p14="http://schemas.microsoft.com/office/powerpoint/2010/main" val="36496035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D9D5FCF-D63D-4ED8-859F-11BA49C1FED4}"/>
              </a:ext>
            </a:extLst>
          </p:cNvPr>
          <p:cNvPicPr>
            <a:picLocks noChangeAspect="1"/>
          </p:cNvPicPr>
          <p:nvPr/>
        </p:nvPicPr>
        <p:blipFill>
          <a:blip r:embed="rId3"/>
          <a:stretch>
            <a:fillRect/>
          </a:stretch>
        </p:blipFill>
        <p:spPr>
          <a:xfrm>
            <a:off x="697050" y="2013124"/>
            <a:ext cx="5790185" cy="3962658"/>
          </a:xfrm>
          <a:prstGeom prst="rect">
            <a:avLst/>
          </a:prstGeom>
          <a:ln>
            <a:solidFill>
              <a:schemeClr val="accent1"/>
            </a:solidFill>
          </a:ln>
          <a:effectLst>
            <a:softEdge rad="127000"/>
          </a:effectLst>
        </p:spPr>
      </p:pic>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文本框 9">
            <a:extLst>
              <a:ext uri="{FF2B5EF4-FFF2-40B4-BE49-F238E27FC236}">
                <a16:creationId xmlns:a16="http://schemas.microsoft.com/office/drawing/2014/main" id="{9E0AE44E-35C5-44FE-8D8F-3E33CECC0DD4}"/>
              </a:ext>
            </a:extLst>
          </p:cNvPr>
          <p:cNvSpPr txBox="1"/>
          <p:nvPr/>
        </p:nvSpPr>
        <p:spPr>
          <a:xfrm>
            <a:off x="776418" y="882218"/>
            <a:ext cx="6159190" cy="461665"/>
          </a:xfrm>
          <a:prstGeom prst="rect">
            <a:avLst/>
          </a:prstGeom>
          <a:noFill/>
        </p:spPr>
        <p:txBody>
          <a:bodyPr wrap="square">
            <a:spAutoFit/>
          </a:bodyPr>
          <a:lstStyle/>
          <a:p>
            <a:r>
              <a:rPr lang="zh-CN" altLang="en-US" sz="2400"/>
              <a:t>网络钓鱼攻击的升级</a:t>
            </a:r>
          </a:p>
        </p:txBody>
      </p:sp>
      <p:sp>
        <p:nvSpPr>
          <p:cNvPr id="9" name="文本框 8">
            <a:extLst>
              <a:ext uri="{FF2B5EF4-FFF2-40B4-BE49-F238E27FC236}">
                <a16:creationId xmlns:a16="http://schemas.microsoft.com/office/drawing/2014/main" id="{39A542EB-6A47-4341-8A8A-D9F0B9A0AC56}"/>
              </a:ext>
            </a:extLst>
          </p:cNvPr>
          <p:cNvSpPr txBox="1"/>
          <p:nvPr/>
        </p:nvSpPr>
        <p:spPr>
          <a:xfrm>
            <a:off x="6705600" y="1634508"/>
            <a:ext cx="4962728" cy="4308359"/>
          </a:xfrm>
          <a:prstGeom prst="rect">
            <a:avLst/>
          </a:prstGeom>
          <a:noFill/>
        </p:spPr>
        <p:txBody>
          <a:bodyPr wrap="square">
            <a:spAutoFit/>
          </a:bodyPr>
          <a:lstStyle/>
          <a:p>
            <a:pPr>
              <a:lnSpc>
                <a:spcPct val="200000"/>
              </a:lnSpc>
            </a:pPr>
            <a:r>
              <a:rPr lang="en-US" altLang="zh-CN" sz="2000"/>
              <a:t>AI</a:t>
            </a:r>
            <a:r>
              <a:rPr lang="zh-CN" altLang="en-US" sz="2000"/>
              <a:t>技术使得网络钓鱼攻击变得更加精准和难以识别。</a:t>
            </a:r>
            <a:r>
              <a:rPr lang="en-US" altLang="zh-CN" sz="2000"/>
              <a:t>AI</a:t>
            </a:r>
            <a:r>
              <a:rPr lang="zh-CN" altLang="en-US" sz="2000"/>
              <a:t>可以通过分析大量数据，生成高度个性化的钓鱼邮件。与此同时，</a:t>
            </a:r>
            <a:r>
              <a:rPr lang="en-US" altLang="zh-CN" sz="2000"/>
              <a:t>AI</a:t>
            </a:r>
            <a:r>
              <a:rPr lang="zh-CN" altLang="en-US" sz="2000"/>
              <a:t>语音克隆技术为语音钓鱼攻击提供了新的工具。这样，网络犯罪分子在钓鱼活动中可以显得更可信，更容易从受害者那里获取隐私信息或财产等。</a:t>
            </a:r>
          </a:p>
        </p:txBody>
      </p:sp>
    </p:spTree>
    <p:extLst>
      <p:ext uri="{BB962C8B-B14F-4D97-AF65-F5344CB8AC3E}">
        <p14:creationId xmlns:p14="http://schemas.microsoft.com/office/powerpoint/2010/main" val="30923009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CF24969-F2DE-4901-8340-7F9299421A89}"/>
              </a:ext>
            </a:extLst>
          </p:cNvPr>
          <p:cNvPicPr>
            <a:picLocks noChangeAspect="1"/>
          </p:cNvPicPr>
          <p:nvPr/>
        </p:nvPicPr>
        <p:blipFill>
          <a:blip r:embed="rId3"/>
          <a:stretch>
            <a:fillRect/>
          </a:stretch>
        </p:blipFill>
        <p:spPr>
          <a:xfrm>
            <a:off x="6140849" y="830338"/>
            <a:ext cx="5024083" cy="5225264"/>
          </a:xfrm>
          <a:prstGeom prst="rect">
            <a:avLst/>
          </a:prstGeom>
        </p:spPr>
      </p:pic>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文本框 9">
            <a:extLst>
              <a:ext uri="{FF2B5EF4-FFF2-40B4-BE49-F238E27FC236}">
                <a16:creationId xmlns:a16="http://schemas.microsoft.com/office/drawing/2014/main" id="{9E0AE44E-35C5-44FE-8D8F-3E33CECC0DD4}"/>
              </a:ext>
            </a:extLst>
          </p:cNvPr>
          <p:cNvSpPr txBox="1"/>
          <p:nvPr/>
        </p:nvSpPr>
        <p:spPr>
          <a:xfrm>
            <a:off x="996912" y="830338"/>
            <a:ext cx="6159190" cy="461665"/>
          </a:xfrm>
          <a:prstGeom prst="rect">
            <a:avLst/>
          </a:prstGeom>
          <a:noFill/>
        </p:spPr>
        <p:txBody>
          <a:bodyPr wrap="square">
            <a:spAutoFit/>
          </a:bodyPr>
          <a:lstStyle/>
          <a:p>
            <a:r>
              <a:rPr lang="zh-CN" altLang="en-US" sz="2400"/>
              <a:t>勒索威胁的加剧</a:t>
            </a:r>
          </a:p>
        </p:txBody>
      </p:sp>
      <p:sp>
        <p:nvSpPr>
          <p:cNvPr id="11" name="文本框 10">
            <a:extLst>
              <a:ext uri="{FF2B5EF4-FFF2-40B4-BE49-F238E27FC236}">
                <a16:creationId xmlns:a16="http://schemas.microsoft.com/office/drawing/2014/main" id="{58938963-6D87-4B4B-8474-97ADC3F11B0B}"/>
              </a:ext>
            </a:extLst>
          </p:cNvPr>
          <p:cNvSpPr txBox="1"/>
          <p:nvPr/>
        </p:nvSpPr>
        <p:spPr>
          <a:xfrm>
            <a:off x="1318944" y="2041681"/>
            <a:ext cx="4359614" cy="3692806"/>
          </a:xfrm>
          <a:prstGeom prst="rect">
            <a:avLst/>
          </a:prstGeom>
          <a:noFill/>
        </p:spPr>
        <p:txBody>
          <a:bodyPr wrap="square">
            <a:spAutoFit/>
          </a:bodyPr>
          <a:lstStyle/>
          <a:p>
            <a:pPr>
              <a:lnSpc>
                <a:spcPct val="200000"/>
              </a:lnSpc>
            </a:pPr>
            <a:r>
              <a:rPr lang="en-US" altLang="zh-CN" sz="2000"/>
              <a:t>AI</a:t>
            </a:r>
            <a:r>
              <a:rPr lang="zh-CN" altLang="en-US" sz="2000"/>
              <a:t>深度伪造技术为犯罪分子提供了新的勒索工具。犯罪分子可能使用</a:t>
            </a:r>
            <a:r>
              <a:rPr lang="en-US" altLang="zh-CN" sz="2000"/>
              <a:t>AI</a:t>
            </a:r>
            <a:r>
              <a:rPr lang="zh-CN" altLang="en-US" sz="2000"/>
              <a:t>技术创建看似真实的绑架视频，向受害者家属勒索。他们还有可能威胁发布</a:t>
            </a:r>
            <a:r>
              <a:rPr lang="en-US" altLang="zh-CN" sz="2000"/>
              <a:t>AI</a:t>
            </a:r>
            <a:r>
              <a:rPr lang="zh-CN" altLang="en-US" sz="2000"/>
              <a:t>生成的虚假但有损声誉的内容，以此勒索个人或企业。 </a:t>
            </a:r>
          </a:p>
        </p:txBody>
      </p:sp>
    </p:spTree>
    <p:extLst>
      <p:ext uri="{BB962C8B-B14F-4D97-AF65-F5344CB8AC3E}">
        <p14:creationId xmlns:p14="http://schemas.microsoft.com/office/powerpoint/2010/main" val="37057147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88535" y="2772323"/>
            <a:ext cx="1085554" cy="1015663"/>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04</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文本框 1">
            <a:extLst>
              <a:ext uri="{FF2B5EF4-FFF2-40B4-BE49-F238E27FC236}">
                <a16:creationId xmlns:a16="http://schemas.microsoft.com/office/drawing/2014/main" id="{E1DF26BC-6C3C-41B1-92BD-811EE36500C1}"/>
              </a:ext>
            </a:extLst>
          </p:cNvPr>
          <p:cNvSpPr txBox="1"/>
          <p:nvPr/>
        </p:nvSpPr>
        <p:spPr>
          <a:xfrm>
            <a:off x="4089403" y="2956988"/>
            <a:ext cx="6742345" cy="646331"/>
          </a:xfrm>
          <a:prstGeom prst="rect">
            <a:avLst/>
          </a:prstGeom>
          <a:noFill/>
        </p:spPr>
        <p:txBody>
          <a:bodyPr wrap="square" rtlCol="0">
            <a:spAutoFit/>
          </a:bodyPr>
          <a:lstStyle/>
          <a:p>
            <a:r>
              <a:rPr lang="zh-CN" altLang="en-US" sz="3600" b="1"/>
              <a:t>应对策略</a:t>
            </a:r>
          </a:p>
        </p:txBody>
      </p:sp>
    </p:spTree>
    <p:extLst>
      <p:ext uri="{BB962C8B-B14F-4D97-AF65-F5344CB8AC3E}">
        <p14:creationId xmlns:p14="http://schemas.microsoft.com/office/powerpoint/2010/main" val="28113713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圆角矩形 13">
            <a:extLst>
              <a:ext uri="{FF2B5EF4-FFF2-40B4-BE49-F238E27FC236}">
                <a16:creationId xmlns:a16="http://schemas.microsoft.com/office/drawing/2014/main" id="{D7A09F2D-8036-44D0-AC22-3AF0CD9F7DD7}"/>
              </a:ext>
            </a:extLst>
          </p:cNvPr>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3" name="圆角矩形 18">
            <a:extLst>
              <a:ext uri="{FF2B5EF4-FFF2-40B4-BE49-F238E27FC236}">
                <a16:creationId xmlns:a16="http://schemas.microsoft.com/office/drawing/2014/main" id="{82ABDCB3-8917-4AB0-BCA1-FCDE284A5D02}"/>
              </a:ext>
            </a:extLst>
          </p:cNvPr>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4" name="椭圆 53">
            <a:extLst>
              <a:ext uri="{FF2B5EF4-FFF2-40B4-BE49-F238E27FC236}">
                <a16:creationId xmlns:a16="http://schemas.microsoft.com/office/drawing/2014/main" id="{B6A7868C-E29B-439E-A135-CD2068DD60FB}"/>
              </a:ext>
            </a:extLst>
          </p:cNvPr>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文本框 54">
            <a:extLst>
              <a:ext uri="{FF2B5EF4-FFF2-40B4-BE49-F238E27FC236}">
                <a16:creationId xmlns:a16="http://schemas.microsoft.com/office/drawing/2014/main" id="{0CF57E7C-3001-4BAE-A2EB-8637F8E1CFAE}"/>
              </a:ext>
            </a:extLst>
          </p:cNvPr>
          <p:cNvSpPr txBox="1"/>
          <p:nvPr/>
        </p:nvSpPr>
        <p:spPr>
          <a:xfrm>
            <a:off x="1327825" y="788100"/>
            <a:ext cx="6157608" cy="584775"/>
          </a:xfrm>
          <a:prstGeom prst="rect">
            <a:avLst/>
          </a:prstGeom>
          <a:noFill/>
        </p:spPr>
        <p:txBody>
          <a:bodyPr wrap="square">
            <a:spAutoFit/>
          </a:bodyPr>
          <a:lstStyle/>
          <a:p>
            <a:r>
              <a:rPr lang="zh-CN" altLang="en-US" sz="3200"/>
              <a:t>技术对抗</a:t>
            </a:r>
          </a:p>
        </p:txBody>
      </p:sp>
      <p:sp>
        <p:nvSpPr>
          <p:cNvPr id="56" name="文本框 55">
            <a:extLst>
              <a:ext uri="{FF2B5EF4-FFF2-40B4-BE49-F238E27FC236}">
                <a16:creationId xmlns:a16="http://schemas.microsoft.com/office/drawing/2014/main" id="{4FF6D6A3-5746-4713-B5CB-9F2FF75F682D}"/>
              </a:ext>
            </a:extLst>
          </p:cNvPr>
          <p:cNvSpPr txBox="1"/>
          <p:nvPr/>
        </p:nvSpPr>
        <p:spPr>
          <a:xfrm>
            <a:off x="4083995" y="1003543"/>
            <a:ext cx="7639482" cy="369332"/>
          </a:xfrm>
          <a:prstGeom prst="rect">
            <a:avLst/>
          </a:prstGeom>
          <a:noFill/>
        </p:spPr>
        <p:txBody>
          <a:bodyPr wrap="square">
            <a:spAutoFit/>
          </a:bodyPr>
          <a:lstStyle/>
          <a:p>
            <a:r>
              <a:rPr lang="zh-CN" altLang="en-US"/>
              <a:t>技术手段是应对</a:t>
            </a:r>
            <a:r>
              <a:rPr lang="en-US" altLang="zh-CN"/>
              <a:t>AI</a:t>
            </a:r>
            <a:r>
              <a:rPr lang="zh-CN" altLang="en-US"/>
              <a:t>深度伪造最直接的方法，主要包括检测和认证两个方向</a:t>
            </a:r>
          </a:p>
        </p:txBody>
      </p:sp>
      <p:sp>
        <p:nvSpPr>
          <p:cNvPr id="57" name="文本框 56">
            <a:extLst>
              <a:ext uri="{FF2B5EF4-FFF2-40B4-BE49-F238E27FC236}">
                <a16:creationId xmlns:a16="http://schemas.microsoft.com/office/drawing/2014/main" id="{9158A6BE-DB95-4B0D-8BBB-DD9B16D5FC66}"/>
              </a:ext>
            </a:extLst>
          </p:cNvPr>
          <p:cNvSpPr txBox="1"/>
          <p:nvPr/>
        </p:nvSpPr>
        <p:spPr>
          <a:xfrm>
            <a:off x="1209546" y="2332796"/>
            <a:ext cx="10382681" cy="1289905"/>
          </a:xfrm>
          <a:prstGeom prst="rect">
            <a:avLst/>
          </a:prstGeom>
          <a:noFill/>
        </p:spPr>
        <p:txBody>
          <a:bodyPr wrap="square">
            <a:spAutoFit/>
          </a:bodyPr>
          <a:lstStyle/>
          <a:p>
            <a:pPr>
              <a:lnSpc>
                <a:spcPct val="150000"/>
              </a:lnSpc>
            </a:pPr>
            <a:r>
              <a:rPr lang="zh-CN" altLang="en-US"/>
              <a:t>其一，深度伪造检测技术。深度学习算法不仅可以用来生成深度伪造内容，也可以用来识别它们。目前，多家科技公司和研究机构都在开发视觉特征分析、音频分析和多模态分析等深度伪造检测技术。其中多模态分析结合视觉、音频、文本等多种信息进行综合分析，提高检测准确性。</a:t>
            </a:r>
          </a:p>
        </p:txBody>
      </p:sp>
      <p:sp>
        <p:nvSpPr>
          <p:cNvPr id="58" name="文本框 57">
            <a:extLst>
              <a:ext uri="{FF2B5EF4-FFF2-40B4-BE49-F238E27FC236}">
                <a16:creationId xmlns:a16="http://schemas.microsoft.com/office/drawing/2014/main" id="{F68D8842-A737-4FB0-AD00-2019CAB545AD}"/>
              </a:ext>
            </a:extLst>
          </p:cNvPr>
          <p:cNvSpPr txBox="1"/>
          <p:nvPr/>
        </p:nvSpPr>
        <p:spPr>
          <a:xfrm>
            <a:off x="1209546" y="3910788"/>
            <a:ext cx="9580697" cy="1705403"/>
          </a:xfrm>
          <a:prstGeom prst="rect">
            <a:avLst/>
          </a:prstGeom>
          <a:noFill/>
        </p:spPr>
        <p:txBody>
          <a:bodyPr wrap="square">
            <a:spAutoFit/>
          </a:bodyPr>
          <a:lstStyle/>
          <a:p>
            <a:pPr>
              <a:lnSpc>
                <a:spcPct val="150000"/>
              </a:lnSpc>
            </a:pPr>
            <a:r>
              <a:rPr lang="zh-CN" altLang="en-US"/>
              <a:t>其二，内容认证系统。除了被动检测，主动认证也是一个重要方向。</a:t>
            </a:r>
          </a:p>
          <a:p>
            <a:pPr>
              <a:lnSpc>
                <a:spcPct val="150000"/>
              </a:lnSpc>
            </a:pPr>
            <a:r>
              <a:rPr lang="zh-CN" altLang="en-US"/>
              <a:t>区块链技术：利用区块链的不可篡改特性，为原始内容创建数字指纹。</a:t>
            </a:r>
            <a:r>
              <a:rPr lang="en-US" altLang="zh-CN"/>
              <a:t>Adobe</a:t>
            </a:r>
            <a:r>
              <a:rPr lang="zh-CN" altLang="en-US"/>
              <a:t>公司的</a:t>
            </a:r>
            <a:r>
              <a:rPr lang="en-US" altLang="zh-CN"/>
              <a:t>Content Authenticity Initiative</a:t>
            </a:r>
            <a:r>
              <a:rPr lang="zh-CN" altLang="en-US"/>
              <a:t>就是基于这一理念，旨在为每个数字创作建立可追溯的来源。</a:t>
            </a:r>
          </a:p>
          <a:p>
            <a:pPr>
              <a:lnSpc>
                <a:spcPct val="150000"/>
              </a:lnSpc>
            </a:pPr>
            <a:r>
              <a:rPr lang="zh-CN" altLang="en-US"/>
              <a:t>数字水印：在原始内容中嵌入不可见的数字水印，用于后续的身份验证。</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F77DE72-4624-4409-8470-90521376CC81}"/>
              </a:ext>
            </a:extLst>
          </p:cNvPr>
          <p:cNvPicPr>
            <a:picLocks noChangeAspect="1"/>
          </p:cNvPicPr>
          <p:nvPr/>
        </p:nvPicPr>
        <p:blipFill>
          <a:blip r:embed="rId3"/>
          <a:stretch>
            <a:fillRect/>
          </a:stretch>
        </p:blipFill>
        <p:spPr>
          <a:xfrm>
            <a:off x="5411386" y="2215856"/>
            <a:ext cx="6392483" cy="3260505"/>
          </a:xfrm>
          <a:prstGeom prst="rect">
            <a:avLst/>
          </a:prstGeom>
        </p:spPr>
      </p:pic>
      <p:sp>
        <p:nvSpPr>
          <p:cNvPr id="52" name="圆角矩形 13">
            <a:extLst>
              <a:ext uri="{FF2B5EF4-FFF2-40B4-BE49-F238E27FC236}">
                <a16:creationId xmlns:a16="http://schemas.microsoft.com/office/drawing/2014/main" id="{D7A09F2D-8036-44D0-AC22-3AF0CD9F7DD7}"/>
              </a:ext>
            </a:extLst>
          </p:cNvPr>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3" name="圆角矩形 18">
            <a:extLst>
              <a:ext uri="{FF2B5EF4-FFF2-40B4-BE49-F238E27FC236}">
                <a16:creationId xmlns:a16="http://schemas.microsoft.com/office/drawing/2014/main" id="{82ABDCB3-8917-4AB0-BCA1-FCDE284A5D02}"/>
              </a:ext>
            </a:extLst>
          </p:cNvPr>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4" name="椭圆 53">
            <a:extLst>
              <a:ext uri="{FF2B5EF4-FFF2-40B4-BE49-F238E27FC236}">
                <a16:creationId xmlns:a16="http://schemas.microsoft.com/office/drawing/2014/main" id="{B6A7868C-E29B-439E-A135-CD2068DD60FB}"/>
              </a:ext>
            </a:extLst>
          </p:cNvPr>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文本框 54">
            <a:extLst>
              <a:ext uri="{FF2B5EF4-FFF2-40B4-BE49-F238E27FC236}">
                <a16:creationId xmlns:a16="http://schemas.microsoft.com/office/drawing/2014/main" id="{0CF57E7C-3001-4BAE-A2EB-8637F8E1CFAE}"/>
              </a:ext>
            </a:extLst>
          </p:cNvPr>
          <p:cNvSpPr txBox="1"/>
          <p:nvPr/>
        </p:nvSpPr>
        <p:spPr>
          <a:xfrm>
            <a:off x="1327825" y="788100"/>
            <a:ext cx="6157608" cy="584775"/>
          </a:xfrm>
          <a:prstGeom prst="rect">
            <a:avLst/>
          </a:prstGeom>
          <a:noFill/>
        </p:spPr>
        <p:txBody>
          <a:bodyPr wrap="square">
            <a:spAutoFit/>
          </a:bodyPr>
          <a:lstStyle/>
          <a:p>
            <a:r>
              <a:rPr lang="zh-CN" altLang="en-US" sz="3200"/>
              <a:t>法律监管</a:t>
            </a:r>
          </a:p>
        </p:txBody>
      </p:sp>
      <p:sp>
        <p:nvSpPr>
          <p:cNvPr id="10" name="文本框 9">
            <a:extLst>
              <a:ext uri="{FF2B5EF4-FFF2-40B4-BE49-F238E27FC236}">
                <a16:creationId xmlns:a16="http://schemas.microsoft.com/office/drawing/2014/main" id="{E1161171-8E2F-4FE2-A1A5-5127E4A9D54B}"/>
              </a:ext>
            </a:extLst>
          </p:cNvPr>
          <p:cNvSpPr txBox="1"/>
          <p:nvPr/>
        </p:nvSpPr>
        <p:spPr>
          <a:xfrm>
            <a:off x="4272063" y="857360"/>
            <a:ext cx="7258455" cy="646331"/>
          </a:xfrm>
          <a:prstGeom prst="rect">
            <a:avLst/>
          </a:prstGeom>
          <a:noFill/>
        </p:spPr>
        <p:txBody>
          <a:bodyPr wrap="square">
            <a:spAutoFit/>
          </a:bodyPr>
          <a:lstStyle/>
          <a:p>
            <a:r>
              <a:rPr lang="zh-CN" altLang="en-US"/>
              <a:t>法律框架的完善是遏制</a:t>
            </a:r>
            <a:r>
              <a:rPr lang="en-US" altLang="zh-CN"/>
              <a:t>AI</a:t>
            </a:r>
            <a:r>
              <a:rPr lang="zh-CN" altLang="en-US"/>
              <a:t>深度伪造滥用的重要保障，要优化相关的立法流程、明确平台责任、开始跨境执法合作。</a:t>
            </a:r>
          </a:p>
        </p:txBody>
      </p:sp>
      <p:sp>
        <p:nvSpPr>
          <p:cNvPr id="12" name="文本框 11">
            <a:extLst>
              <a:ext uri="{FF2B5EF4-FFF2-40B4-BE49-F238E27FC236}">
                <a16:creationId xmlns:a16="http://schemas.microsoft.com/office/drawing/2014/main" id="{E35AC0C7-C564-437C-9927-C0EF6F629209}"/>
              </a:ext>
            </a:extLst>
          </p:cNvPr>
          <p:cNvSpPr txBox="1"/>
          <p:nvPr/>
        </p:nvSpPr>
        <p:spPr>
          <a:xfrm>
            <a:off x="984114" y="1938254"/>
            <a:ext cx="6157608" cy="369332"/>
          </a:xfrm>
          <a:prstGeom prst="rect">
            <a:avLst/>
          </a:prstGeom>
          <a:noFill/>
        </p:spPr>
        <p:txBody>
          <a:bodyPr wrap="square">
            <a:spAutoFit/>
          </a:bodyPr>
          <a:lstStyle/>
          <a:p>
            <a:r>
              <a:rPr lang="zh-CN" altLang="en-US"/>
              <a:t>当前，世界各地的监管机构都在积极推动：</a:t>
            </a:r>
          </a:p>
        </p:txBody>
      </p:sp>
      <p:sp>
        <p:nvSpPr>
          <p:cNvPr id="14" name="文本框 13">
            <a:extLst>
              <a:ext uri="{FF2B5EF4-FFF2-40B4-BE49-F238E27FC236}">
                <a16:creationId xmlns:a16="http://schemas.microsoft.com/office/drawing/2014/main" id="{222F1EC1-E8FB-48F4-B32E-D82B20407B48}"/>
              </a:ext>
            </a:extLst>
          </p:cNvPr>
          <p:cNvSpPr txBox="1"/>
          <p:nvPr/>
        </p:nvSpPr>
        <p:spPr>
          <a:xfrm>
            <a:off x="1029510" y="2904945"/>
            <a:ext cx="4249368" cy="29518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a:t>在美国，截至</a:t>
            </a:r>
            <a:r>
              <a:rPr lang="en-US" altLang="zh-CN"/>
              <a:t>2024</a:t>
            </a:r>
            <a:r>
              <a:rPr lang="zh-CN" altLang="en-US"/>
              <a:t>年</a:t>
            </a:r>
            <a:r>
              <a:rPr lang="en-US" altLang="zh-CN"/>
              <a:t>1</a:t>
            </a:r>
            <a:r>
              <a:rPr lang="zh-CN" altLang="en-US"/>
              <a:t>月，全美</a:t>
            </a:r>
            <a:r>
              <a:rPr lang="en-US" altLang="zh-CN"/>
              <a:t>50</a:t>
            </a:r>
            <a:r>
              <a:rPr lang="zh-CN" altLang="en-US"/>
              <a:t>州共提出</a:t>
            </a:r>
            <a:r>
              <a:rPr lang="en-US" altLang="zh-CN"/>
              <a:t>211</a:t>
            </a:r>
            <a:r>
              <a:rPr lang="zh-CN" altLang="en-US"/>
              <a:t>项与人工智能相关的法案，其中一半关注深度伪造。例如，加利福尼亚州通过了多项</a:t>
            </a:r>
            <a:r>
              <a:rPr lang="en-US" altLang="zh-CN"/>
              <a:t>AI</a:t>
            </a:r>
            <a:r>
              <a:rPr lang="zh-CN" altLang="en-US"/>
              <a:t>监管法案，其中包括禁止在选举前</a:t>
            </a:r>
            <a:r>
              <a:rPr lang="en-US" altLang="zh-CN"/>
              <a:t>60</a:t>
            </a:r>
            <a:r>
              <a:rPr lang="zh-CN" altLang="en-US"/>
              <a:t>天内制作或分发与政治人物相关的欺骗性深度伪造内容。</a:t>
            </a:r>
          </a:p>
        </p:txBody>
      </p:sp>
    </p:spTree>
    <p:extLst>
      <p:ext uri="{BB962C8B-B14F-4D97-AF65-F5344CB8AC3E}">
        <p14:creationId xmlns:p14="http://schemas.microsoft.com/office/powerpoint/2010/main" val="328989214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681548" y="146961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4691939" y="44898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p>
        </p:txBody>
      </p:sp>
      <p:sp>
        <p:nvSpPr>
          <p:cNvPr id="17" name="文本框 16"/>
          <p:cNvSpPr txBox="1"/>
          <p:nvPr/>
        </p:nvSpPr>
        <p:spPr>
          <a:xfrm>
            <a:off x="4744837" y="149039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1684351" y="5398092"/>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3767260" y="2020020"/>
            <a:ext cx="1364476" cy="985719"/>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a:solidFill>
                  <a:schemeClr val="tx1">
                    <a:lumMod val="75000"/>
                    <a:lumOff val="25000"/>
                  </a:schemeClr>
                </a:solidFill>
                <a:cs typeface="+mn-ea"/>
                <a:sym typeface="+mn-lt"/>
              </a:rPr>
              <a:t>引入</a:t>
            </a:r>
            <a:endParaRPr kumimoji="1" lang="en-US" altLang="zh-CN" sz="2800" dirty="0">
              <a:solidFill>
                <a:schemeClr val="tx1">
                  <a:lumMod val="75000"/>
                  <a:lumOff val="25000"/>
                </a:schemeClr>
              </a:solidFill>
              <a:cs typeface="+mn-ea"/>
              <a:sym typeface="+mn-lt"/>
            </a:endParaRPr>
          </a:p>
        </p:txBody>
      </p:sp>
      <p:sp>
        <p:nvSpPr>
          <p:cNvPr id="22" name="文本框 21"/>
          <p:cNvSpPr txBox="1"/>
          <p:nvPr/>
        </p:nvSpPr>
        <p:spPr>
          <a:xfrm>
            <a:off x="3767260" y="2854711"/>
            <a:ext cx="5859995" cy="985719"/>
          </a:xfrm>
          <a:prstGeom prst="rect">
            <a:avLst/>
          </a:prstGeom>
          <a:noFill/>
        </p:spPr>
        <p:txBody>
          <a:bodyPr wrap="square" rtlCol="0">
            <a:spAutoFit/>
          </a:bodyPr>
          <a:lstStyle/>
          <a:p>
            <a:pPr marL="457200" indent="-457200">
              <a:lnSpc>
                <a:spcPct val="250000"/>
              </a:lnSpc>
              <a:buFont typeface="Arial" panose="020B0604020202020204" pitchFamily="34" charset="0"/>
              <a:buChar char="•"/>
            </a:pPr>
            <a:r>
              <a:rPr kumimoji="1" lang="zh-CN" altLang="en-US" sz="2800">
                <a:solidFill>
                  <a:schemeClr val="tx1">
                    <a:lumMod val="75000"/>
                    <a:lumOff val="25000"/>
                  </a:schemeClr>
                </a:solidFill>
                <a:cs typeface="+mn-ea"/>
                <a:sym typeface="+mn-lt"/>
              </a:rPr>
              <a:t>恶搞</a:t>
            </a:r>
            <a:r>
              <a:rPr kumimoji="1" lang="en-US" altLang="zh-CN" sz="2800">
                <a:solidFill>
                  <a:schemeClr val="tx1">
                    <a:lumMod val="75000"/>
                    <a:lumOff val="25000"/>
                  </a:schemeClr>
                </a:solidFill>
                <a:cs typeface="+mn-ea"/>
                <a:sym typeface="+mn-lt"/>
              </a:rPr>
              <a:t>AI</a:t>
            </a:r>
            <a:r>
              <a:rPr kumimoji="1" lang="zh-CN" altLang="en-US" sz="2800">
                <a:solidFill>
                  <a:schemeClr val="tx1">
                    <a:lumMod val="75000"/>
                    <a:lumOff val="25000"/>
                  </a:schemeClr>
                </a:solidFill>
                <a:cs typeface="+mn-ea"/>
                <a:sym typeface="+mn-lt"/>
              </a:rPr>
              <a:t>配音事件背后的隐藏威胁</a:t>
            </a:r>
            <a:endParaRPr kumimoji="1" lang="zh-CN" altLang="en-US" sz="2800" dirty="0">
              <a:solidFill>
                <a:schemeClr val="tx1">
                  <a:lumMod val="75000"/>
                  <a:lumOff val="25000"/>
                </a:schemeClr>
              </a:solidFill>
              <a:cs typeface="+mn-ea"/>
              <a:sym typeface="+mn-lt"/>
            </a:endParaRP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547862" y="74503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30" name="文本框 29">
            <a:extLst>
              <a:ext uri="{FF2B5EF4-FFF2-40B4-BE49-F238E27FC236}">
                <a16:creationId xmlns:a16="http://schemas.microsoft.com/office/drawing/2014/main" id="{9E564497-B3A6-48F8-9748-9E2430298156}"/>
              </a:ext>
            </a:extLst>
          </p:cNvPr>
          <p:cNvSpPr txBox="1"/>
          <p:nvPr/>
        </p:nvSpPr>
        <p:spPr>
          <a:xfrm>
            <a:off x="3767260" y="3852085"/>
            <a:ext cx="5733197" cy="985719"/>
          </a:xfrm>
          <a:prstGeom prst="rect">
            <a:avLst/>
          </a:prstGeom>
          <a:noFill/>
        </p:spPr>
        <p:txBody>
          <a:bodyPr wrap="square" rtlCol="0">
            <a:spAutoFit/>
          </a:bodyPr>
          <a:lstStyle/>
          <a:p>
            <a:pPr marL="457200" indent="-457200">
              <a:lnSpc>
                <a:spcPct val="250000"/>
              </a:lnSpc>
              <a:buFont typeface="Arial" panose="020B0604020202020204" pitchFamily="34" charset="0"/>
              <a:buChar char="•"/>
            </a:pPr>
            <a:r>
              <a:rPr kumimoji="1" lang="en-US" altLang="zh-CN" sz="2800">
                <a:solidFill>
                  <a:schemeClr val="tx1">
                    <a:lumMod val="75000"/>
                    <a:lumOff val="25000"/>
                  </a:schemeClr>
                </a:solidFill>
                <a:cs typeface="+mn-ea"/>
                <a:sym typeface="+mn-lt"/>
              </a:rPr>
              <a:t>AI</a:t>
            </a:r>
            <a:r>
              <a:rPr kumimoji="1" lang="zh-CN" altLang="en-US" sz="2800">
                <a:solidFill>
                  <a:schemeClr val="tx1">
                    <a:lumMod val="75000"/>
                    <a:lumOff val="25000"/>
                  </a:schemeClr>
                </a:solidFill>
                <a:cs typeface="+mn-ea"/>
                <a:sym typeface="+mn-lt"/>
              </a:rPr>
              <a:t>深度伪造带来的网络安全威胁</a:t>
            </a:r>
            <a:endParaRPr kumimoji="1" lang="zh-CN" altLang="en-US" sz="2800" dirty="0">
              <a:solidFill>
                <a:schemeClr val="tx1">
                  <a:lumMod val="75000"/>
                  <a:lumOff val="25000"/>
                </a:schemeClr>
              </a:solidFill>
              <a:cs typeface="+mn-ea"/>
              <a:sym typeface="+mn-lt"/>
            </a:endParaRPr>
          </a:p>
        </p:txBody>
      </p:sp>
      <p:sp>
        <p:nvSpPr>
          <p:cNvPr id="31" name="文本框 30">
            <a:extLst>
              <a:ext uri="{FF2B5EF4-FFF2-40B4-BE49-F238E27FC236}">
                <a16:creationId xmlns:a16="http://schemas.microsoft.com/office/drawing/2014/main" id="{349EEDCC-94B1-4A02-9D28-3105544E1B70}"/>
              </a:ext>
            </a:extLst>
          </p:cNvPr>
          <p:cNvSpPr txBox="1"/>
          <p:nvPr/>
        </p:nvSpPr>
        <p:spPr>
          <a:xfrm>
            <a:off x="3767260" y="4905232"/>
            <a:ext cx="5733197" cy="985719"/>
          </a:xfrm>
          <a:prstGeom prst="rect">
            <a:avLst/>
          </a:prstGeom>
          <a:noFill/>
        </p:spPr>
        <p:txBody>
          <a:bodyPr wrap="square" rtlCol="0">
            <a:spAutoFit/>
          </a:bodyPr>
          <a:lstStyle/>
          <a:p>
            <a:pPr marL="457200" indent="-457200">
              <a:lnSpc>
                <a:spcPct val="250000"/>
              </a:lnSpc>
              <a:buFont typeface="Arial" panose="020B0604020202020204" pitchFamily="34" charset="0"/>
              <a:buChar char="•"/>
            </a:pPr>
            <a:r>
              <a:rPr kumimoji="1" lang="zh-CN" altLang="en-US" sz="2800">
                <a:solidFill>
                  <a:schemeClr val="tx1">
                    <a:lumMod val="75000"/>
                    <a:lumOff val="25000"/>
                  </a:schemeClr>
                </a:solidFill>
                <a:cs typeface="+mn-ea"/>
                <a:sym typeface="+mn-lt"/>
              </a:rPr>
              <a:t>应对策略</a:t>
            </a:r>
            <a:endParaRPr kumimoji="1" lang="zh-CN" altLang="en-US" sz="28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checkerboard(across)">
                                      <p:cBhvr>
                                        <p:cTn id="13" dur="500"/>
                                        <p:tgtEl>
                                          <p:spTgt spid="30"/>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checkerboard(across)">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圆角矩形 13">
            <a:extLst>
              <a:ext uri="{FF2B5EF4-FFF2-40B4-BE49-F238E27FC236}">
                <a16:creationId xmlns:a16="http://schemas.microsoft.com/office/drawing/2014/main" id="{D7A09F2D-8036-44D0-AC22-3AF0CD9F7DD7}"/>
              </a:ext>
            </a:extLst>
          </p:cNvPr>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3" name="圆角矩形 18">
            <a:extLst>
              <a:ext uri="{FF2B5EF4-FFF2-40B4-BE49-F238E27FC236}">
                <a16:creationId xmlns:a16="http://schemas.microsoft.com/office/drawing/2014/main" id="{82ABDCB3-8917-4AB0-BCA1-FCDE284A5D02}"/>
              </a:ext>
            </a:extLst>
          </p:cNvPr>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4" name="椭圆 53">
            <a:extLst>
              <a:ext uri="{FF2B5EF4-FFF2-40B4-BE49-F238E27FC236}">
                <a16:creationId xmlns:a16="http://schemas.microsoft.com/office/drawing/2014/main" id="{B6A7868C-E29B-439E-A135-CD2068DD60FB}"/>
              </a:ext>
            </a:extLst>
          </p:cNvPr>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文本框 54">
            <a:extLst>
              <a:ext uri="{FF2B5EF4-FFF2-40B4-BE49-F238E27FC236}">
                <a16:creationId xmlns:a16="http://schemas.microsoft.com/office/drawing/2014/main" id="{0CF57E7C-3001-4BAE-A2EB-8637F8E1CFAE}"/>
              </a:ext>
            </a:extLst>
          </p:cNvPr>
          <p:cNvSpPr txBox="1"/>
          <p:nvPr/>
        </p:nvSpPr>
        <p:spPr>
          <a:xfrm>
            <a:off x="1327825" y="788100"/>
            <a:ext cx="6157608" cy="584775"/>
          </a:xfrm>
          <a:prstGeom prst="rect">
            <a:avLst/>
          </a:prstGeom>
          <a:noFill/>
        </p:spPr>
        <p:txBody>
          <a:bodyPr wrap="square">
            <a:spAutoFit/>
          </a:bodyPr>
          <a:lstStyle/>
          <a:p>
            <a:r>
              <a:rPr lang="zh-CN" altLang="en-US" sz="3200"/>
              <a:t>法律监管</a:t>
            </a:r>
          </a:p>
        </p:txBody>
      </p:sp>
      <p:sp>
        <p:nvSpPr>
          <p:cNvPr id="10" name="文本框 9">
            <a:extLst>
              <a:ext uri="{FF2B5EF4-FFF2-40B4-BE49-F238E27FC236}">
                <a16:creationId xmlns:a16="http://schemas.microsoft.com/office/drawing/2014/main" id="{E1161171-8E2F-4FE2-A1A5-5127E4A9D54B}"/>
              </a:ext>
            </a:extLst>
          </p:cNvPr>
          <p:cNvSpPr txBox="1"/>
          <p:nvPr/>
        </p:nvSpPr>
        <p:spPr>
          <a:xfrm>
            <a:off x="4272063" y="857360"/>
            <a:ext cx="7258455" cy="646331"/>
          </a:xfrm>
          <a:prstGeom prst="rect">
            <a:avLst/>
          </a:prstGeom>
          <a:noFill/>
        </p:spPr>
        <p:txBody>
          <a:bodyPr wrap="square">
            <a:spAutoFit/>
          </a:bodyPr>
          <a:lstStyle/>
          <a:p>
            <a:r>
              <a:rPr lang="zh-CN" altLang="en-US"/>
              <a:t>法律框架的完善是遏制</a:t>
            </a:r>
            <a:r>
              <a:rPr lang="en-US" altLang="zh-CN"/>
              <a:t>AI</a:t>
            </a:r>
            <a:r>
              <a:rPr lang="zh-CN" altLang="en-US"/>
              <a:t>深度伪造滥用的重要保障，要优化相关的立法流程、明确平台责任、开始跨境执法合作。</a:t>
            </a:r>
          </a:p>
        </p:txBody>
      </p:sp>
      <p:sp>
        <p:nvSpPr>
          <p:cNvPr id="13" name="文本框 12">
            <a:extLst>
              <a:ext uri="{FF2B5EF4-FFF2-40B4-BE49-F238E27FC236}">
                <a16:creationId xmlns:a16="http://schemas.microsoft.com/office/drawing/2014/main" id="{CB7B2C00-B7ED-4407-A84C-2B5E45DDC292}"/>
              </a:ext>
            </a:extLst>
          </p:cNvPr>
          <p:cNvSpPr txBox="1"/>
          <p:nvPr/>
        </p:nvSpPr>
        <p:spPr>
          <a:xfrm>
            <a:off x="1079670" y="2858204"/>
            <a:ext cx="3511785" cy="277877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a:t>在我国，</a:t>
            </a:r>
            <a:r>
              <a:rPr lang="en-US" altLang="zh-CN"/>
              <a:t>2023</a:t>
            </a:r>
            <a:r>
              <a:rPr lang="zh-CN" altLang="en-US"/>
              <a:t>年</a:t>
            </a:r>
            <a:r>
              <a:rPr lang="en-US" altLang="zh-CN"/>
              <a:t>8</a:t>
            </a:r>
            <a:r>
              <a:rPr lang="zh-CN" altLang="en-US"/>
              <a:t>月发布的</a:t>
            </a:r>
            <a:r>
              <a:rPr lang="en-US" altLang="zh-CN"/>
              <a:t>《</a:t>
            </a:r>
            <a:r>
              <a:rPr lang="zh-CN" altLang="en-US"/>
              <a:t>生成式人工智能服务管理暂行办法</a:t>
            </a:r>
            <a:r>
              <a:rPr lang="en-US" altLang="zh-CN"/>
              <a:t>》</a:t>
            </a:r>
            <a:r>
              <a:rPr lang="zh-CN" altLang="en-US"/>
              <a:t>，要求生成式</a:t>
            </a:r>
            <a:r>
              <a:rPr lang="en-US" altLang="zh-CN"/>
              <a:t>AI</a:t>
            </a:r>
            <a:r>
              <a:rPr lang="zh-CN" altLang="en-US"/>
              <a:t>服务提供者采取措施防范虚假信息生成传播。</a:t>
            </a:r>
          </a:p>
        </p:txBody>
      </p:sp>
      <p:pic>
        <p:nvPicPr>
          <p:cNvPr id="4" name="图片 3">
            <a:extLst>
              <a:ext uri="{FF2B5EF4-FFF2-40B4-BE49-F238E27FC236}">
                <a16:creationId xmlns:a16="http://schemas.microsoft.com/office/drawing/2014/main" id="{0F2C228E-FABF-4C61-9343-BC19707214AE}"/>
              </a:ext>
            </a:extLst>
          </p:cNvPr>
          <p:cNvPicPr>
            <a:picLocks noChangeAspect="1"/>
          </p:cNvPicPr>
          <p:nvPr/>
        </p:nvPicPr>
        <p:blipFill>
          <a:blip r:embed="rId3"/>
          <a:stretch>
            <a:fillRect/>
          </a:stretch>
        </p:blipFill>
        <p:spPr>
          <a:xfrm>
            <a:off x="5101030" y="1826411"/>
            <a:ext cx="6011300" cy="4424985"/>
          </a:xfrm>
          <a:prstGeom prst="rect">
            <a:avLst/>
          </a:prstGeom>
        </p:spPr>
      </p:pic>
    </p:spTree>
    <p:extLst>
      <p:ext uri="{BB962C8B-B14F-4D97-AF65-F5344CB8AC3E}">
        <p14:creationId xmlns:p14="http://schemas.microsoft.com/office/powerpoint/2010/main" val="1744825345"/>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圆角矩形 13">
            <a:extLst>
              <a:ext uri="{FF2B5EF4-FFF2-40B4-BE49-F238E27FC236}">
                <a16:creationId xmlns:a16="http://schemas.microsoft.com/office/drawing/2014/main" id="{D7A09F2D-8036-44D0-AC22-3AF0CD9F7DD7}"/>
              </a:ext>
            </a:extLst>
          </p:cNvPr>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3" name="圆角矩形 18">
            <a:extLst>
              <a:ext uri="{FF2B5EF4-FFF2-40B4-BE49-F238E27FC236}">
                <a16:creationId xmlns:a16="http://schemas.microsoft.com/office/drawing/2014/main" id="{82ABDCB3-8917-4AB0-BCA1-FCDE284A5D02}"/>
              </a:ext>
            </a:extLst>
          </p:cNvPr>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4" name="椭圆 53">
            <a:extLst>
              <a:ext uri="{FF2B5EF4-FFF2-40B4-BE49-F238E27FC236}">
                <a16:creationId xmlns:a16="http://schemas.microsoft.com/office/drawing/2014/main" id="{B6A7868C-E29B-439E-A135-CD2068DD60FB}"/>
              </a:ext>
            </a:extLst>
          </p:cNvPr>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文本框 54">
            <a:extLst>
              <a:ext uri="{FF2B5EF4-FFF2-40B4-BE49-F238E27FC236}">
                <a16:creationId xmlns:a16="http://schemas.microsoft.com/office/drawing/2014/main" id="{0CF57E7C-3001-4BAE-A2EB-8637F8E1CFAE}"/>
              </a:ext>
            </a:extLst>
          </p:cNvPr>
          <p:cNvSpPr txBox="1"/>
          <p:nvPr/>
        </p:nvSpPr>
        <p:spPr>
          <a:xfrm>
            <a:off x="1159212" y="801417"/>
            <a:ext cx="6157608" cy="584775"/>
          </a:xfrm>
          <a:prstGeom prst="rect">
            <a:avLst/>
          </a:prstGeom>
          <a:noFill/>
        </p:spPr>
        <p:txBody>
          <a:bodyPr wrap="square">
            <a:spAutoFit/>
          </a:bodyPr>
          <a:lstStyle/>
          <a:p>
            <a:r>
              <a:rPr lang="zh-CN" altLang="en-US" sz="3200"/>
              <a:t>个人防护</a:t>
            </a:r>
          </a:p>
        </p:txBody>
      </p:sp>
      <p:sp>
        <p:nvSpPr>
          <p:cNvPr id="11" name="文本框 10">
            <a:extLst>
              <a:ext uri="{FF2B5EF4-FFF2-40B4-BE49-F238E27FC236}">
                <a16:creationId xmlns:a16="http://schemas.microsoft.com/office/drawing/2014/main" id="{141BCDE4-CCB2-43D5-95BB-C0FF4C007A3D}"/>
              </a:ext>
            </a:extLst>
          </p:cNvPr>
          <p:cNvSpPr txBox="1"/>
          <p:nvPr/>
        </p:nvSpPr>
        <p:spPr>
          <a:xfrm>
            <a:off x="1451043" y="2331105"/>
            <a:ext cx="9820072" cy="1015663"/>
          </a:xfrm>
          <a:prstGeom prst="rect">
            <a:avLst/>
          </a:prstGeom>
          <a:noFill/>
        </p:spPr>
        <p:txBody>
          <a:bodyPr wrap="square">
            <a:spAutoFit/>
          </a:bodyPr>
          <a:lstStyle/>
          <a:p>
            <a:pPr marL="285750" indent="-285750">
              <a:buFont typeface="Arial" panose="020B0604020202020204" pitchFamily="34" charset="0"/>
              <a:buChar char="•"/>
            </a:pPr>
            <a:endParaRPr lang="zh-CN" altLang="en-US" sz="2000"/>
          </a:p>
          <a:p>
            <a:pPr marL="285750" indent="-285750">
              <a:buFont typeface="Arial" panose="020B0604020202020204" pitchFamily="34" charset="0"/>
              <a:buChar char="•"/>
            </a:pPr>
            <a:r>
              <a:rPr lang="zh-CN" altLang="en-US" sz="2000"/>
              <a:t>关注数字身份保护。避免在公开场合发布过多的语音内容，谨慎使用面部识别解锁功能，特别是在金融等高安全性要求的应用中</a:t>
            </a:r>
          </a:p>
        </p:txBody>
      </p:sp>
      <p:sp>
        <p:nvSpPr>
          <p:cNvPr id="13" name="文本框 12">
            <a:extLst>
              <a:ext uri="{FF2B5EF4-FFF2-40B4-BE49-F238E27FC236}">
                <a16:creationId xmlns:a16="http://schemas.microsoft.com/office/drawing/2014/main" id="{714C46D5-DBDC-4283-8E82-3C5D0E3257C9}"/>
              </a:ext>
            </a:extLst>
          </p:cNvPr>
          <p:cNvSpPr txBox="1"/>
          <p:nvPr/>
        </p:nvSpPr>
        <p:spPr>
          <a:xfrm>
            <a:off x="1451043" y="3701334"/>
            <a:ext cx="9657944" cy="707886"/>
          </a:xfrm>
          <a:prstGeom prst="rect">
            <a:avLst/>
          </a:prstGeom>
          <a:noFill/>
        </p:spPr>
        <p:txBody>
          <a:bodyPr wrap="square">
            <a:spAutoFit/>
          </a:bodyPr>
          <a:lstStyle/>
          <a:p>
            <a:pPr marL="285750" indent="-285750">
              <a:buFont typeface="Arial" panose="020B0604020202020204" pitchFamily="34" charset="0"/>
              <a:buChar char="•"/>
            </a:pPr>
            <a:r>
              <a:rPr lang="zh-CN" altLang="en-US" sz="2000"/>
              <a:t>养成信息验证习惯。养成从多个可靠来源验证重要信息的习惯，并学习使用一些简单的在线验证工具</a:t>
            </a:r>
          </a:p>
        </p:txBody>
      </p:sp>
      <p:sp>
        <p:nvSpPr>
          <p:cNvPr id="15" name="文本框 14">
            <a:extLst>
              <a:ext uri="{FF2B5EF4-FFF2-40B4-BE49-F238E27FC236}">
                <a16:creationId xmlns:a16="http://schemas.microsoft.com/office/drawing/2014/main" id="{2AB6F616-3159-4741-A2BF-8DCDF28AA7A7}"/>
              </a:ext>
            </a:extLst>
          </p:cNvPr>
          <p:cNvSpPr txBox="1"/>
          <p:nvPr/>
        </p:nvSpPr>
        <p:spPr>
          <a:xfrm>
            <a:off x="1451042" y="4774177"/>
            <a:ext cx="9742251" cy="707886"/>
          </a:xfrm>
          <a:prstGeom prst="rect">
            <a:avLst/>
          </a:prstGeom>
          <a:noFill/>
        </p:spPr>
        <p:txBody>
          <a:bodyPr wrap="square">
            <a:spAutoFit/>
          </a:bodyPr>
          <a:lstStyle/>
          <a:p>
            <a:pPr marL="285750" indent="-285750">
              <a:buFont typeface="Arial" panose="020B0604020202020204" pitchFamily="34" charset="0"/>
              <a:buChar char="•"/>
            </a:pPr>
            <a:r>
              <a:rPr lang="zh-CN" altLang="en-US" sz="2000"/>
              <a:t>强化隐私设置管理。定期检查并更新社交媒体账号的隐私设置，并坚持数据最小化原则，只分享必要的个人信息。 </a:t>
            </a:r>
          </a:p>
        </p:txBody>
      </p:sp>
    </p:spTree>
    <p:extLst>
      <p:ext uri="{BB962C8B-B14F-4D97-AF65-F5344CB8AC3E}">
        <p14:creationId xmlns:p14="http://schemas.microsoft.com/office/powerpoint/2010/main" val="222780192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1877437" cy="1107996"/>
          </a:xfrm>
          <a:prstGeom prst="rect">
            <a:avLst/>
          </a:prstGeom>
          <a:noFill/>
        </p:spPr>
        <p:txBody>
          <a:bodyPr wrap="none" rtlCol="0">
            <a:spAutoFit/>
          </a:bodyPr>
          <a:lstStyle/>
          <a:p>
            <a:r>
              <a:rPr kumimoji="1" lang="zh-CN" altLang="en-US" sz="6600" b="1">
                <a:solidFill>
                  <a:schemeClr val="tx1">
                    <a:lumMod val="75000"/>
                    <a:lumOff val="25000"/>
                  </a:schemeClr>
                </a:solidFill>
                <a:cs typeface="+mn-ea"/>
                <a:sym typeface="+mn-lt"/>
              </a:rPr>
              <a:t>引入</a:t>
            </a:r>
            <a:endParaRPr kumimoji="1" lang="zh-CN" altLang="en-US" sz="6600" b="1" dirty="0">
              <a:solidFill>
                <a:schemeClr val="tx1">
                  <a:lumMod val="75000"/>
                  <a:lumOff val="25000"/>
                </a:schemeClr>
              </a:solidFill>
              <a:cs typeface="+mn-ea"/>
              <a:sym typeface="+mn-lt"/>
            </a:endParaRPr>
          </a:p>
        </p:txBody>
      </p:sp>
      <p:sp>
        <p:nvSpPr>
          <p:cNvPr id="18" name="文本框 17"/>
          <p:cNvSpPr txBox="1"/>
          <p:nvPr/>
        </p:nvSpPr>
        <p:spPr>
          <a:xfrm>
            <a:off x="2288535" y="2772323"/>
            <a:ext cx="1040670"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weave">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CB04A6E-9FE7-4AEE-A2FF-55905D5E797B}"/>
              </a:ext>
            </a:extLst>
          </p:cNvPr>
          <p:cNvPicPr>
            <a:picLocks noChangeAspect="1"/>
          </p:cNvPicPr>
          <p:nvPr/>
        </p:nvPicPr>
        <p:blipFill>
          <a:blip r:embed="rId3"/>
          <a:stretch>
            <a:fillRect/>
          </a:stretch>
        </p:blipFill>
        <p:spPr>
          <a:xfrm>
            <a:off x="1333478" y="254540"/>
            <a:ext cx="3426655" cy="6348919"/>
          </a:xfrm>
          <a:prstGeom prst="rect">
            <a:avLst/>
          </a:prstGeom>
        </p:spPr>
      </p:pic>
      <p:pic>
        <p:nvPicPr>
          <p:cNvPr id="12" name="图片 11">
            <a:extLst>
              <a:ext uri="{FF2B5EF4-FFF2-40B4-BE49-F238E27FC236}">
                <a16:creationId xmlns:a16="http://schemas.microsoft.com/office/drawing/2014/main" id="{A63BE3F7-F5FF-4FB6-9AD4-605EBFF6700D}"/>
              </a:ext>
            </a:extLst>
          </p:cNvPr>
          <p:cNvPicPr>
            <a:picLocks noChangeAspect="1"/>
          </p:cNvPicPr>
          <p:nvPr/>
        </p:nvPicPr>
        <p:blipFill>
          <a:blip r:embed="rId4"/>
          <a:stretch>
            <a:fillRect/>
          </a:stretch>
        </p:blipFill>
        <p:spPr>
          <a:xfrm>
            <a:off x="6614809" y="254540"/>
            <a:ext cx="3531563" cy="63947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4" name="圆角矩形 13"/>
          <p:cNvSpPr/>
          <p:nvPr/>
        </p:nvSpPr>
        <p:spPr>
          <a:xfrm>
            <a:off x="582275"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圆角矩形 18">
            <a:extLst>
              <a:ext uri="{FF2B5EF4-FFF2-40B4-BE49-F238E27FC236}">
                <a16:creationId xmlns:a16="http://schemas.microsoft.com/office/drawing/2014/main" id="{577A6604-9ACE-42ED-937C-183E0DC5F5E6}"/>
              </a:ext>
            </a:extLst>
          </p:cNvPr>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1" name="椭圆 10">
            <a:extLst>
              <a:ext uri="{FF2B5EF4-FFF2-40B4-BE49-F238E27FC236}">
                <a16:creationId xmlns:a16="http://schemas.microsoft.com/office/drawing/2014/main" id="{306A3CFF-A021-4022-A9B2-4E5177E7310C}"/>
              </a:ext>
            </a:extLst>
          </p:cNvPr>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文本框 1">
            <a:extLst>
              <a:ext uri="{FF2B5EF4-FFF2-40B4-BE49-F238E27FC236}">
                <a16:creationId xmlns:a16="http://schemas.microsoft.com/office/drawing/2014/main" id="{F662E1EC-7E26-4107-8EE6-78A3BF7B7B9C}"/>
              </a:ext>
            </a:extLst>
          </p:cNvPr>
          <p:cNvSpPr txBox="1"/>
          <p:nvPr/>
        </p:nvSpPr>
        <p:spPr>
          <a:xfrm>
            <a:off x="776418" y="869795"/>
            <a:ext cx="2970392" cy="646331"/>
          </a:xfrm>
          <a:prstGeom prst="rect">
            <a:avLst/>
          </a:prstGeom>
          <a:noFill/>
        </p:spPr>
        <p:txBody>
          <a:bodyPr wrap="square" rtlCol="0">
            <a:spAutoFit/>
          </a:bodyPr>
          <a:lstStyle/>
          <a:p>
            <a:pPr algn="ctr"/>
            <a:r>
              <a:rPr lang="zh-CN" altLang="en-US" sz="3600"/>
              <a:t>事件概述</a:t>
            </a:r>
          </a:p>
        </p:txBody>
      </p:sp>
      <p:sp>
        <p:nvSpPr>
          <p:cNvPr id="3" name="文本框 2">
            <a:extLst>
              <a:ext uri="{FF2B5EF4-FFF2-40B4-BE49-F238E27FC236}">
                <a16:creationId xmlns:a16="http://schemas.microsoft.com/office/drawing/2014/main" id="{F3DCB238-B6E7-4817-8219-3901D4FA0C85}"/>
              </a:ext>
            </a:extLst>
          </p:cNvPr>
          <p:cNvSpPr txBox="1"/>
          <p:nvPr/>
        </p:nvSpPr>
        <p:spPr>
          <a:xfrm>
            <a:off x="884902" y="1894932"/>
            <a:ext cx="10486101" cy="3886770"/>
          </a:xfrm>
          <a:prstGeom prst="rect">
            <a:avLst/>
          </a:prstGeom>
          <a:noFill/>
        </p:spPr>
        <p:txBody>
          <a:bodyPr wrap="square" rtlCol="0">
            <a:spAutoFit/>
          </a:bodyPr>
          <a:lstStyle/>
          <a:p>
            <a:pPr>
              <a:lnSpc>
                <a:spcPct val="200000"/>
              </a:lnSpc>
            </a:pPr>
            <a:r>
              <a:rPr lang="zh-CN" altLang="en-US"/>
              <a:t>国庆长假期间，一系列利用</a:t>
            </a:r>
            <a:r>
              <a:rPr lang="en-US" altLang="zh-CN"/>
              <a:t>AI</a:t>
            </a:r>
            <a:r>
              <a:rPr lang="zh-CN" altLang="en-US"/>
              <a:t>技术克隆小米公司创始人雷军声音的恶搞视频在社交媒体平台上迅速传播。这些视频在短时间内获得了大量点击和转发，许多网友表示自己仿佛</a:t>
            </a:r>
            <a:r>
              <a:rPr lang="en-US" altLang="zh-CN"/>
              <a:t>"</a:t>
            </a:r>
            <a:r>
              <a:rPr lang="zh-CN" altLang="en-US"/>
              <a:t>被</a:t>
            </a:r>
            <a:r>
              <a:rPr lang="en-US" altLang="zh-CN"/>
              <a:t>AI</a:t>
            </a:r>
            <a:r>
              <a:rPr lang="zh-CN" altLang="en-US"/>
              <a:t>雷军追着骂了一个假期</a:t>
            </a:r>
            <a:r>
              <a:rPr lang="en-US" altLang="zh-CN"/>
              <a:t>"</a:t>
            </a:r>
            <a:r>
              <a:rPr lang="zh-CN" altLang="en-US"/>
              <a:t>。在</a:t>
            </a:r>
            <a:r>
              <a:rPr lang="en-US" altLang="zh-CN"/>
              <a:t>10</a:t>
            </a:r>
            <a:r>
              <a:rPr lang="zh-CN" altLang="en-US"/>
              <a:t>月</a:t>
            </a:r>
            <a:r>
              <a:rPr lang="en-US" altLang="zh-CN"/>
              <a:t>7</a:t>
            </a:r>
            <a:r>
              <a:rPr lang="zh-CN" altLang="en-US"/>
              <a:t>日，雷军在社交媒体上以三个发怒的表情表达了自己对此事的不满。</a:t>
            </a:r>
            <a:endParaRPr lang="en-US" altLang="zh-CN"/>
          </a:p>
          <a:p>
            <a:pPr>
              <a:lnSpc>
                <a:spcPct val="200000"/>
              </a:lnSpc>
            </a:pPr>
            <a:r>
              <a:rPr lang="zh-CN" altLang="en-US"/>
              <a:t>大部分人都抱着围观的心态对待雷军</a:t>
            </a:r>
            <a:r>
              <a:rPr lang="en-US" altLang="zh-CN"/>
              <a:t>AI</a:t>
            </a:r>
            <a:r>
              <a:rPr lang="zh-CN" altLang="en-US"/>
              <a:t>配音恶搞事件，但整件事情细思极恐。</a:t>
            </a:r>
            <a:r>
              <a:rPr lang="en-US" altLang="zh-CN"/>
              <a:t>AI</a:t>
            </a:r>
            <a:r>
              <a:rPr lang="zh-CN" altLang="en-US"/>
              <a:t>生成技术在展示令人惊叹的创新潜力的同时，也暴露了严重的安全隐患。</a:t>
            </a:r>
          </a:p>
          <a:p>
            <a:pPr>
              <a:lnSpc>
                <a:spcPct val="200000"/>
              </a:lnSpc>
            </a:pPr>
            <a:r>
              <a:rPr lang="zh-CN" altLang="en-US"/>
              <a:t>今天雷军被恶搞了，每个人、每个机构都有可能成为下一个受害者；今天雷军的损失只是被恶搞了，更为严重的可能是财产、声誉的损失，甚至危及国家安全。</a:t>
            </a:r>
          </a:p>
        </p:txBody>
      </p:sp>
    </p:spTree>
    <p:extLst>
      <p:ext uri="{BB962C8B-B14F-4D97-AF65-F5344CB8AC3E}">
        <p14:creationId xmlns:p14="http://schemas.microsoft.com/office/powerpoint/2010/main" val="224238867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88535" y="2772323"/>
            <a:ext cx="1085554" cy="1015663"/>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02</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文本框 1">
            <a:extLst>
              <a:ext uri="{FF2B5EF4-FFF2-40B4-BE49-F238E27FC236}">
                <a16:creationId xmlns:a16="http://schemas.microsoft.com/office/drawing/2014/main" id="{E1DF26BC-6C3C-41B1-92BD-811EE36500C1}"/>
              </a:ext>
            </a:extLst>
          </p:cNvPr>
          <p:cNvSpPr txBox="1"/>
          <p:nvPr/>
        </p:nvSpPr>
        <p:spPr>
          <a:xfrm>
            <a:off x="3653281" y="2999056"/>
            <a:ext cx="6742345" cy="1200329"/>
          </a:xfrm>
          <a:prstGeom prst="rect">
            <a:avLst/>
          </a:prstGeom>
          <a:noFill/>
        </p:spPr>
        <p:txBody>
          <a:bodyPr wrap="square" rtlCol="0">
            <a:spAutoFit/>
          </a:bodyPr>
          <a:lstStyle/>
          <a:p>
            <a:r>
              <a:rPr kumimoji="1" lang="zh-CN" altLang="en-US" sz="3600" b="1">
                <a:solidFill>
                  <a:schemeClr val="tx1">
                    <a:lumMod val="75000"/>
                    <a:lumOff val="25000"/>
                  </a:schemeClr>
                </a:solidFill>
                <a:cs typeface="+mn-ea"/>
                <a:sym typeface="+mn-lt"/>
              </a:rPr>
              <a:t>恶搞</a:t>
            </a:r>
            <a:r>
              <a:rPr kumimoji="1" lang="en-US" altLang="zh-CN" sz="3600" b="1">
                <a:solidFill>
                  <a:schemeClr val="tx1">
                    <a:lumMod val="75000"/>
                    <a:lumOff val="25000"/>
                  </a:schemeClr>
                </a:solidFill>
                <a:cs typeface="+mn-ea"/>
                <a:sym typeface="+mn-lt"/>
              </a:rPr>
              <a:t>AI</a:t>
            </a:r>
            <a:r>
              <a:rPr kumimoji="1" lang="zh-CN" altLang="en-US" sz="3600" b="1">
                <a:solidFill>
                  <a:schemeClr val="tx1">
                    <a:lumMod val="75000"/>
                    <a:lumOff val="25000"/>
                  </a:schemeClr>
                </a:solidFill>
                <a:cs typeface="+mn-ea"/>
                <a:sym typeface="+mn-lt"/>
              </a:rPr>
              <a:t>配音事件背后的隐藏威胁</a:t>
            </a:r>
          </a:p>
          <a:p>
            <a:endParaRPr lang="zh-CN" altLang="en-US" sz="3600" b="1"/>
          </a:p>
        </p:txBody>
      </p:sp>
    </p:spTree>
    <p:extLst>
      <p:ext uri="{BB962C8B-B14F-4D97-AF65-F5344CB8AC3E}">
        <p14:creationId xmlns:p14="http://schemas.microsoft.com/office/powerpoint/2010/main" val="76858782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7D258C1-D282-4BBE-8DA5-5036524C5BD0}"/>
              </a:ext>
            </a:extLst>
          </p:cNvPr>
          <p:cNvPicPr>
            <a:picLocks noChangeAspect="1"/>
          </p:cNvPicPr>
          <p:nvPr/>
        </p:nvPicPr>
        <p:blipFill>
          <a:blip r:embed="rId3"/>
          <a:stretch>
            <a:fillRect/>
          </a:stretch>
        </p:blipFill>
        <p:spPr>
          <a:xfrm>
            <a:off x="5514322" y="1937247"/>
            <a:ext cx="6666254" cy="3704795"/>
          </a:xfrm>
          <a:prstGeom prst="rect">
            <a:avLst/>
          </a:prstGeom>
        </p:spPr>
      </p:pic>
      <p:sp>
        <p:nvSpPr>
          <p:cNvPr id="14" name="圆角矩形 13"/>
          <p:cNvSpPr/>
          <p:nvPr/>
        </p:nvSpPr>
        <p:spPr>
          <a:xfrm>
            <a:off x="599772" y="341832"/>
            <a:ext cx="11404159" cy="6305402"/>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2" y="-407846"/>
            <a:ext cx="553060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Rectangle 1">
            <a:extLst>
              <a:ext uri="{FF2B5EF4-FFF2-40B4-BE49-F238E27FC236}">
                <a16:creationId xmlns:a16="http://schemas.microsoft.com/office/drawing/2014/main" id="{A897B750-2F21-451F-B339-0B6A8723000A}"/>
              </a:ext>
            </a:extLst>
          </p:cNvPr>
          <p:cNvSpPr>
            <a:spLocks noChangeArrowheads="1"/>
          </p:cNvSpPr>
          <p:nvPr/>
        </p:nvSpPr>
        <p:spPr bwMode="auto">
          <a:xfrm>
            <a:off x="599773" y="836671"/>
            <a:ext cx="49151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a:ln>
                  <a:noFill/>
                </a:ln>
                <a:solidFill>
                  <a:schemeClr val="tx1"/>
                </a:solidFill>
                <a:effectLst/>
                <a:latin typeface="Arial" panose="020B0604020202020204" pitchFamily="34" charset="0"/>
              </a:rPr>
              <a:t>个人隐私与数字</a:t>
            </a:r>
            <a:r>
              <a:rPr kumimoji="0" lang="zh-CN" altLang="en-US" sz="2800" b="0" i="0" u="none" strike="noStrike" cap="none" normalizeH="0" baseline="0">
                <a:ln>
                  <a:noFill/>
                </a:ln>
                <a:solidFill>
                  <a:schemeClr val="tx1"/>
                </a:solidFill>
                <a:effectLst/>
                <a:latin typeface="Arial" panose="020B0604020202020204" pitchFamily="34" charset="0"/>
              </a:rPr>
              <a:t>身</a:t>
            </a:r>
            <a:r>
              <a:rPr kumimoji="0" lang="zh-CN" altLang="zh-CN" sz="2800" b="0" i="0" u="none" strike="noStrike" cap="none" normalizeH="0" baseline="0">
                <a:ln>
                  <a:noFill/>
                </a:ln>
                <a:solidFill>
                  <a:schemeClr val="tx1"/>
                </a:solidFill>
                <a:effectLst/>
                <a:latin typeface="Arial" panose="020B0604020202020204" pitchFamily="34" charset="0"/>
              </a:rPr>
              <a:t>份安全威胁</a:t>
            </a:r>
          </a:p>
        </p:txBody>
      </p:sp>
      <p:sp>
        <p:nvSpPr>
          <p:cNvPr id="7" name="文本框 6">
            <a:extLst>
              <a:ext uri="{FF2B5EF4-FFF2-40B4-BE49-F238E27FC236}">
                <a16:creationId xmlns:a16="http://schemas.microsoft.com/office/drawing/2014/main" id="{FA20CC68-6056-4078-88F5-862B852C2380}"/>
              </a:ext>
            </a:extLst>
          </p:cNvPr>
          <p:cNvSpPr txBox="1"/>
          <p:nvPr/>
        </p:nvSpPr>
        <p:spPr>
          <a:xfrm>
            <a:off x="807300" y="1854730"/>
            <a:ext cx="4707611" cy="4654608"/>
          </a:xfrm>
          <a:prstGeom prst="rect">
            <a:avLst/>
          </a:prstGeom>
          <a:noFill/>
        </p:spPr>
        <p:txBody>
          <a:bodyPr wrap="square" rtlCol="0">
            <a:spAutoFit/>
          </a:bodyPr>
          <a:lstStyle/>
          <a:p>
            <a:pPr>
              <a:lnSpc>
                <a:spcPct val="150000"/>
              </a:lnSpc>
            </a:pPr>
            <a:r>
              <a:rPr lang="zh-CN" altLang="en-US" sz="2000"/>
              <a:t>在数字时代，个人隐私和数字身份的保护已经成为一个重要议题。</a:t>
            </a:r>
            <a:r>
              <a:rPr lang="en-US" altLang="zh-CN" sz="2000"/>
              <a:t>AI</a:t>
            </a:r>
            <a:r>
              <a:rPr lang="zh-CN" altLang="en-US" sz="2000"/>
              <a:t>声音克隆技术的滥用直接威胁到了个人的数字身份安全。 声音作为生物特征的一种，一直被认为是相对安全的个人识别方式。然而，</a:t>
            </a:r>
            <a:r>
              <a:rPr lang="en-US" altLang="zh-CN" sz="2000"/>
              <a:t>AI</a:t>
            </a:r>
            <a:r>
              <a:rPr lang="zh-CN" altLang="en-US" sz="2000"/>
              <a:t>声音克隆的发展使得这一观念受到了挑战。上半年，</a:t>
            </a:r>
            <a:r>
              <a:rPr lang="en-US" altLang="zh-CN" sz="2000"/>
              <a:t>OpenAI</a:t>
            </a:r>
            <a:r>
              <a:rPr lang="zh-CN" altLang="en-US" sz="2000"/>
              <a:t>展示了其语音生成模型</a:t>
            </a:r>
            <a:r>
              <a:rPr lang="en-US" altLang="zh-CN" sz="2000"/>
              <a:t>Voice Engine</a:t>
            </a:r>
            <a:r>
              <a:rPr lang="zh-CN" altLang="en-US" sz="2000"/>
              <a:t>，仅凭一段</a:t>
            </a:r>
            <a:r>
              <a:rPr lang="en-US" altLang="zh-CN" sz="2000"/>
              <a:t>15</a:t>
            </a:r>
            <a:r>
              <a:rPr lang="zh-CN" altLang="en-US" sz="2000"/>
              <a:t>秒的音频样本，它就能够生成与说话者高度相似且富有感情的自然语音。</a:t>
            </a:r>
          </a:p>
        </p:txBody>
      </p:sp>
    </p:spTree>
    <p:extLst>
      <p:ext uri="{BB962C8B-B14F-4D97-AF65-F5344CB8AC3E}">
        <p14:creationId xmlns:p14="http://schemas.microsoft.com/office/powerpoint/2010/main" val="22432088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99772" y="341832"/>
            <a:ext cx="11404159" cy="6305402"/>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2" y="-407846"/>
            <a:ext cx="553060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Rectangle 1">
            <a:extLst>
              <a:ext uri="{FF2B5EF4-FFF2-40B4-BE49-F238E27FC236}">
                <a16:creationId xmlns:a16="http://schemas.microsoft.com/office/drawing/2014/main" id="{A897B750-2F21-451F-B339-0B6A8723000A}"/>
              </a:ext>
            </a:extLst>
          </p:cNvPr>
          <p:cNvSpPr>
            <a:spLocks noChangeArrowheads="1"/>
          </p:cNvSpPr>
          <p:nvPr/>
        </p:nvSpPr>
        <p:spPr bwMode="auto">
          <a:xfrm>
            <a:off x="1180862" y="836671"/>
            <a:ext cx="49151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Arial" panose="020B0604020202020204" pitchFamily="34" charset="0"/>
              </a:rPr>
              <a:t>信息真实性受到挑战</a:t>
            </a:r>
            <a:endParaRPr kumimoji="0" lang="zh-CN" altLang="zh-CN" sz="2800" b="0" i="0" u="none" strike="noStrike" cap="none" normalizeH="0" baseline="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74E7C20D-8518-4094-A791-1494583E8C5B}"/>
              </a:ext>
            </a:extLst>
          </p:cNvPr>
          <p:cNvSpPr txBox="1"/>
          <p:nvPr/>
        </p:nvSpPr>
        <p:spPr>
          <a:xfrm>
            <a:off x="1113815" y="2368364"/>
            <a:ext cx="10578831" cy="2935547"/>
          </a:xfrm>
          <a:prstGeom prst="rect">
            <a:avLst/>
          </a:prstGeom>
          <a:noFill/>
        </p:spPr>
        <p:txBody>
          <a:bodyPr wrap="square">
            <a:spAutoFit/>
          </a:bodyPr>
          <a:lstStyle/>
          <a:p>
            <a:pPr>
              <a:lnSpc>
                <a:spcPct val="200000"/>
              </a:lnSpc>
            </a:pPr>
            <a:r>
              <a:rPr lang="en-US" altLang="zh-CN" sz="2400"/>
              <a:t>AI</a:t>
            </a:r>
            <a:r>
              <a:rPr lang="zh-CN" altLang="en-US" sz="2400"/>
              <a:t>生成的高度逼真内容正在模糊真实与虚假的界限，这对信息的真实性构成了严重挑战。在</a:t>
            </a:r>
            <a:r>
              <a:rPr lang="en-US" altLang="zh-CN" sz="2400"/>
              <a:t>AI</a:t>
            </a:r>
            <a:r>
              <a:rPr lang="zh-CN" altLang="en-US" sz="2400"/>
              <a:t>技术的加持下，虚假信息可以以极其逼真的方式呈现。这意味着，我们正面临着一个</a:t>
            </a:r>
            <a:r>
              <a:rPr lang="en-US" altLang="zh-CN" sz="2400"/>
              <a:t>"</a:t>
            </a:r>
            <a:r>
              <a:rPr lang="zh-CN" altLang="en-US" sz="2400"/>
              <a:t>后真相</a:t>
            </a:r>
            <a:r>
              <a:rPr lang="en-US" altLang="zh-CN" sz="2400"/>
              <a:t>"</a:t>
            </a:r>
            <a:r>
              <a:rPr lang="zh-CN" altLang="en-US" sz="2400"/>
              <a:t>时代，事实的重要性被情感共鸣和个人信念所取代。</a:t>
            </a:r>
          </a:p>
        </p:txBody>
      </p:sp>
    </p:spTree>
    <p:extLst>
      <p:ext uri="{BB962C8B-B14F-4D97-AF65-F5344CB8AC3E}">
        <p14:creationId xmlns:p14="http://schemas.microsoft.com/office/powerpoint/2010/main" val="86311615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99772" y="341832"/>
            <a:ext cx="11404159" cy="6305402"/>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3" name="图片 2">
            <a:extLst>
              <a:ext uri="{FF2B5EF4-FFF2-40B4-BE49-F238E27FC236}">
                <a16:creationId xmlns:a16="http://schemas.microsoft.com/office/drawing/2014/main" id="{AF00723A-2CF9-4E2E-BEF0-EE6CB96B7E38}"/>
              </a:ext>
            </a:extLst>
          </p:cNvPr>
          <p:cNvPicPr>
            <a:picLocks noChangeAspect="1"/>
          </p:cNvPicPr>
          <p:nvPr/>
        </p:nvPicPr>
        <p:blipFill>
          <a:blip r:embed="rId3"/>
          <a:stretch>
            <a:fillRect/>
          </a:stretch>
        </p:blipFill>
        <p:spPr>
          <a:xfrm>
            <a:off x="1072252" y="1589086"/>
            <a:ext cx="6305727" cy="3810893"/>
          </a:xfrm>
          <a:prstGeom prst="rect">
            <a:avLst/>
          </a:prstGeom>
        </p:spPr>
      </p:pic>
      <p:sp>
        <p:nvSpPr>
          <p:cNvPr id="10" name="文本框 9">
            <a:extLst>
              <a:ext uri="{FF2B5EF4-FFF2-40B4-BE49-F238E27FC236}">
                <a16:creationId xmlns:a16="http://schemas.microsoft.com/office/drawing/2014/main" id="{55DBEDCC-C3EC-43D8-8A4C-B8F6CAC4424B}"/>
              </a:ext>
            </a:extLst>
          </p:cNvPr>
          <p:cNvSpPr txBox="1"/>
          <p:nvPr/>
        </p:nvSpPr>
        <p:spPr>
          <a:xfrm>
            <a:off x="7716645" y="1000951"/>
            <a:ext cx="3875584" cy="5151538"/>
          </a:xfrm>
          <a:prstGeom prst="rect">
            <a:avLst/>
          </a:prstGeom>
          <a:noFill/>
        </p:spPr>
        <p:txBody>
          <a:bodyPr wrap="square">
            <a:spAutoFit/>
          </a:bodyPr>
          <a:lstStyle/>
          <a:p>
            <a:pPr>
              <a:lnSpc>
                <a:spcPct val="200000"/>
              </a:lnSpc>
            </a:pPr>
            <a:r>
              <a:rPr lang="zh-CN" altLang="en-US" sz="2400"/>
              <a:t>在俄罗斯</a:t>
            </a:r>
            <a:r>
              <a:rPr lang="en-US" altLang="zh-CN" sz="2400"/>
              <a:t>-</a:t>
            </a:r>
            <a:r>
              <a:rPr lang="zh-CN" altLang="en-US" sz="2400"/>
              <a:t>乌克兰冲突中，曾出现一段据称是乌克兰总统泽连斯基呼吁军队投降的视频。尽管这段视频很快被证实是深度伪造的，但它仍在社交媒体上广泛传播，造成了短暂的恐慌和混乱。</a:t>
            </a:r>
          </a:p>
        </p:txBody>
      </p:sp>
    </p:spTree>
    <p:extLst>
      <p:ext uri="{BB962C8B-B14F-4D97-AF65-F5344CB8AC3E}">
        <p14:creationId xmlns:p14="http://schemas.microsoft.com/office/powerpoint/2010/main" val="287738155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 name="KSO_WPP_MARK_KEY" val="e0b31fbc-dd69-4fa4-9e08-ff364e41fd26"/>
  <p:tag name="COMMONDATA" val="eyJoZGlkIjoiYjNkNDYxMmIwNmM5NTY2OTdkODYxNGM2OGY2YmI2OGYifQ=="/>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spPr>
      <a:bodyPr anchor="ctr"/>
      <a:lstStyle>
        <a:defPPr algn="ctr">
          <a:defRPr dirty="0">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1385</Words>
  <Application>Microsoft Office PowerPoint</Application>
  <PresentationFormat>宽屏</PresentationFormat>
  <Paragraphs>64</Paragraphs>
  <Slides>21</Slides>
  <Notes>21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21</vt:i4>
      </vt:variant>
    </vt:vector>
  </HeadingPairs>
  <TitlesOfParts>
    <vt:vector size="28" baseType="lpstr">
      <vt:lpstr>DengXian</vt:lpstr>
      <vt:lpstr>思源黑体</vt:lpstr>
      <vt:lpstr>微软雅黑</vt:lpstr>
      <vt:lpstr>造字工房悦黑体验版纤细体</vt:lpstr>
      <vt:lpstr>Arial</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AI深度伪造技术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翔宇 王</cp:lastModifiedBy>
  <cp:revision>31</cp:revision>
  <dcterms:created xsi:type="dcterms:W3CDTF">2018-06-17T04:53:00Z</dcterms:created>
  <dcterms:modified xsi:type="dcterms:W3CDTF">2024-10-27T15:19:08Z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2052-11.1.0.14309</vt:lpwstr>
  </property>
</Properties>
</file>